
<file path=[Content_Types].xml><?xml version="1.0" encoding="utf-8"?>
<Types xmlns="http://schemas.openxmlformats.org/package/2006/content-types">
  <Default Extension="xml" ContentType="application/xml"/>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64" r:id="rId2"/>
    <p:sldId id="266" r:id="rId3"/>
    <p:sldId id="267" r:id="rId4"/>
    <p:sldId id="268" r:id="rId5"/>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128"/>
        <a:cs typeface="+mn-cs"/>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128"/>
        <a:cs typeface="+mn-cs"/>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128"/>
        <a:cs typeface="+mn-cs"/>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128"/>
        <a:cs typeface="+mn-cs"/>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128"/>
        <a:cs typeface="+mn-cs"/>
      </a:defRPr>
    </a:lvl5pPr>
    <a:lvl6pPr marL="2286000" algn="l" defTabSz="914400" rtl="0" eaLnBrk="1" latinLnBrk="0" hangingPunct="1">
      <a:defRPr sz="8600" kern="1200">
        <a:solidFill>
          <a:schemeClr val="tx1"/>
        </a:solidFill>
        <a:latin typeface="Arial" charset="0"/>
        <a:ea typeface="ＭＳ Ｐゴシック" charset="-128"/>
        <a:cs typeface="+mn-cs"/>
      </a:defRPr>
    </a:lvl6pPr>
    <a:lvl7pPr marL="2743200" algn="l" defTabSz="914400" rtl="0" eaLnBrk="1" latinLnBrk="0" hangingPunct="1">
      <a:defRPr sz="8600" kern="1200">
        <a:solidFill>
          <a:schemeClr val="tx1"/>
        </a:solidFill>
        <a:latin typeface="Arial" charset="0"/>
        <a:ea typeface="ＭＳ Ｐゴシック" charset="-128"/>
        <a:cs typeface="+mn-cs"/>
      </a:defRPr>
    </a:lvl7pPr>
    <a:lvl8pPr marL="3200400" algn="l" defTabSz="914400" rtl="0" eaLnBrk="1" latinLnBrk="0" hangingPunct="1">
      <a:defRPr sz="8600" kern="1200">
        <a:solidFill>
          <a:schemeClr val="tx1"/>
        </a:solidFill>
        <a:latin typeface="Arial" charset="0"/>
        <a:ea typeface="ＭＳ Ｐゴシック" charset="-128"/>
        <a:cs typeface="+mn-cs"/>
      </a:defRPr>
    </a:lvl8pPr>
    <a:lvl9pPr marL="3657600" algn="l" defTabSz="914400" rtl="0" eaLnBrk="1" latinLnBrk="0" hangingPunct="1">
      <a:defRPr sz="86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E6225"/>
    <a:srgbClr val="D74520"/>
    <a:srgbClr val="5771A1"/>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84"/>
    <p:restoredTop sz="94551"/>
  </p:normalViewPr>
  <p:slideViewPr>
    <p:cSldViewPr snapToObjects="1">
      <p:cViewPr>
        <p:scale>
          <a:sx n="50" d="100"/>
          <a:sy n="50" d="100"/>
        </p:scale>
        <p:origin x="-3448" y="144"/>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_rels/data1.xml.rels><?xml version="1.0" encoding="UTF-8" standalone="yes"?>
<Relationships xmlns="http://schemas.openxmlformats.org/package/2006/relationships"><Relationship Id="rId1" Type="http://schemas.openxmlformats.org/officeDocument/2006/relationships/image" Target="../media/image27.png"/></Relationships>
</file>

<file path=ppt/diagrams/_rels/data5.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7.png"/></Relationships>
</file>

<file path=ppt/diagrams/_rels/drawing5.xml.rels><?xml version="1.0" encoding="UTF-8" standalone="yes"?>
<Relationships xmlns="http://schemas.openxmlformats.org/package/2006/relationships"><Relationship Id="rId1" Type="http://schemas.openxmlformats.org/officeDocument/2006/relationships/image" Target="../media/image27.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The</a:t>
          </a:r>
          <a:r>
            <a:rPr lang="en-US" baseline="0" dirty="0" smtClean="0">
              <a:solidFill>
                <a:schemeClr val="tx1"/>
              </a:solidFill>
            </a:rPr>
            <a:t> </a:t>
          </a:r>
          <a:r>
            <a:rPr lang="en-US" dirty="0" smtClean="0">
              <a:solidFill>
                <a:schemeClr val="tx1"/>
              </a:solidFill>
            </a:rPr>
            <a:t>‘aging’ process of BC.</a:t>
          </a:r>
          <a:endParaRPr lang="en-US"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DE0F6831-5A74-E54E-BAE0-4F595B292C79}" type="presOf" srcId="{AF69DDF8-35D4-7847-BD7A-457647B7A021}" destId="{C9DCDBE7-1C21-9B4F-B34B-FC33DB46535B}" srcOrd="0" destOrd="1" presId="urn:microsoft.com/office/officeart/2005/8/layout/hProcess10"/>
    <dgm:cxn modelId="{AEF7DFE4-88E6-EB4C-93C5-A4EDED412CD5}" type="presOf" srcId="{5D1C3D15-C343-AA4A-A588-279CEBDF9117}" destId="{C9DCDBE7-1C21-9B4F-B34B-FC33DB46535B}" srcOrd="0" destOrd="2"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D1B80725-6BC4-5C45-99BF-A7E97ED64BF0}" type="presOf" srcId="{6E3F7D5D-22C1-E44F-9B05-2A6080C599AA}" destId="{FCE6E1BC-9013-5341-AC41-7E752CC82518}" srcOrd="0" destOrd="0" presId="urn:microsoft.com/office/officeart/2005/8/layout/hProcess10"/>
    <dgm:cxn modelId="{3AFBBD75-280E-0A4D-9901-3C0DB1544F60}" srcId="{6E3F7D5D-22C1-E44F-9B05-2A6080C599AA}" destId="{24D72CA3-8DE3-1A4D-B850-3BF831E024D3}" srcOrd="0" destOrd="0" parTransId="{70545E7D-AA97-5F48-905B-0F8CDFF3134D}" sibTransId="{17F809DD-4CCC-7D45-9AE9-C90C7E91DE65}"/>
    <dgm:cxn modelId="{5B65A640-42A5-414D-A29A-277058F06193}" type="presOf" srcId="{24D72CA3-8DE3-1A4D-B850-3BF831E024D3}" destId="{C9DCDBE7-1C21-9B4F-B34B-FC33DB46535B}" srcOrd="0" destOrd="0" presId="urn:microsoft.com/office/officeart/2005/8/layout/hProcess10"/>
    <dgm:cxn modelId="{6DD2BF79-11B3-E948-8EBA-FB686FCF4BBD}" type="presParOf" srcId="{FCE6E1BC-9013-5341-AC41-7E752CC82518}" destId="{904EB0D8-D871-D14B-BAA1-A06E093C8B06}" srcOrd="0" destOrd="0" presId="urn:microsoft.com/office/officeart/2005/8/layout/hProcess10"/>
    <dgm:cxn modelId="{16C6E339-1AB0-514D-9FF8-CEAAC102AE38}" type="presParOf" srcId="{904EB0D8-D871-D14B-BAA1-A06E093C8B06}" destId="{0FA89BF1-EE9D-4F46-9020-1C472AA78361}" srcOrd="0" destOrd="0" presId="urn:microsoft.com/office/officeart/2005/8/layout/hProcess10"/>
    <dgm:cxn modelId="{8204DCCE-4399-6D49-9C91-6463FB90B1DA}"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4000" dirty="0" smtClean="0">
              <a:solidFill>
                <a:schemeClr val="tx1"/>
              </a:solidFill>
            </a:rPr>
            <a:t>BC Climate Effect.</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dgm:spPr/>
      <dgm:t>
        <a:bodyPr/>
        <a:lstStyle/>
        <a:p>
          <a:r>
            <a:rPr lang="en-US" dirty="0" smtClean="0"/>
            <a:t>BC strongly absorbs visible light, ranked as the 2</a:t>
          </a:r>
          <a:r>
            <a:rPr lang="en-US" baseline="30000" dirty="0" smtClean="0"/>
            <a:t>nd</a:t>
          </a:r>
          <a:r>
            <a:rPr lang="en-US" dirty="0" smtClean="0"/>
            <a:t> largest anthropogenic warming agent (1.1 W/m</a:t>
          </a:r>
          <a:r>
            <a:rPr lang="en-US" baseline="30000" dirty="0" smtClean="0"/>
            <a:t>2</a:t>
          </a:r>
          <a:r>
            <a:rPr lang="en-US" dirty="0" smtClean="0"/>
            <a:t>) after CO</a:t>
          </a:r>
          <a:r>
            <a:rPr lang="en-US" baseline="-25000" dirty="0" smtClean="0"/>
            <a:t>2</a:t>
          </a:r>
          <a:r>
            <a:rPr lang="en-US" baseline="30000" dirty="0" smtClean="0"/>
            <a:t> </a:t>
          </a:r>
          <a:r>
            <a:rPr lang="en-US" dirty="0" smtClean="0"/>
            <a:t>(1.6 W/m</a:t>
          </a:r>
          <a:r>
            <a:rPr lang="en-US" baseline="30000" dirty="0" smtClean="0"/>
            <a:t>2</a:t>
          </a:r>
          <a:r>
            <a:rPr lang="en-US" baseline="0" dirty="0" smtClean="0"/>
            <a:t>).</a:t>
          </a:r>
          <a:endParaRPr lang="en-US"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dgm:spPr/>
      <dgm:t>
        <a:bodyPr/>
        <a:lstStyle/>
        <a:p>
          <a:r>
            <a:rPr lang="en-US" b="1" dirty="0" smtClean="0"/>
            <a:t>Large uncertainties </a:t>
          </a:r>
          <a:r>
            <a:rPr lang="en-US" dirty="0" smtClean="0"/>
            <a:t>(0.17 to 2.1 W/m</a:t>
          </a:r>
          <a:r>
            <a:rPr lang="en-US" baseline="30000" dirty="0" smtClean="0"/>
            <a:t>2</a:t>
          </a:r>
          <a:r>
            <a:rPr lang="en-US" dirty="0" smtClean="0"/>
            <a:t>) exists</a:t>
          </a:r>
          <a:r>
            <a:rPr lang="en-US" baseline="0" dirty="0" smtClean="0"/>
            <a:t> </a:t>
          </a:r>
          <a:r>
            <a:rPr lang="en-US" dirty="0" smtClean="0"/>
            <a:t>in climate models.</a:t>
          </a:r>
          <a:endParaRPr lang="en-US"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dgm:spPr/>
      <dgm:t>
        <a:bodyPr/>
        <a:lstStyle/>
        <a:p>
          <a:r>
            <a:rPr lang="en-US" dirty="0" smtClean="0"/>
            <a:t>Failure to capture aging is one </a:t>
          </a:r>
          <a:r>
            <a:rPr lang="en-US" b="1" dirty="0" smtClean="0"/>
            <a:t>key contribution </a:t>
          </a:r>
          <a:r>
            <a:rPr lang="en-US" dirty="0" smtClean="0"/>
            <a:t>to the uncertainties of BC burden and climate effect.</a:t>
          </a:r>
          <a:endParaRPr lang="en-US"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05210"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98993">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503937">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500703">
        <dgm:presLayoutVars>
          <dgm:bulletEnabled val="1"/>
        </dgm:presLayoutVars>
      </dgm:prSet>
      <dgm:spPr/>
      <dgm:t>
        <a:bodyPr/>
        <a:lstStyle/>
        <a:p>
          <a:endParaRPr lang="en-US"/>
        </a:p>
      </dgm:t>
    </dgm:pt>
  </dgm:ptLst>
  <dgm:cxnLst>
    <dgm:cxn modelId="{589F3400-B667-2A41-9DDE-88D75CA0BE77}" type="presOf" srcId="{A0263D00-934A-E543-9E38-D083CA80995E}" destId="{3337362B-83CC-6F48-B5BC-39063F693754}" srcOrd="1" destOrd="0" presId="urn:microsoft.com/office/officeart/2005/8/layout/hierarchy3"/>
    <dgm:cxn modelId="{E55045E7-690F-224B-AFA6-3F8363107E05}" type="presOf" srcId="{A0263D00-934A-E543-9E38-D083CA80995E}" destId="{587175CC-D5FA-2045-BCB0-E9F19AAAB2FE}" srcOrd="0" destOrd="0" presId="urn:microsoft.com/office/officeart/2005/8/layout/hierarchy3"/>
    <dgm:cxn modelId="{501364D0-6C0F-8744-8DDE-941C6DD1B5A4}" type="presOf" srcId="{E4EF5358-0D3A-2F47-B10B-4C75BA066055}" destId="{72040C19-05FB-FD4B-A333-542FAAC62A96}"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D9C06C50-67E3-B44E-AFB8-E7286EB9097A}" type="presOf" srcId="{CDB5D2CA-B787-6649-A7B3-2DD9E2C94C41}" destId="{FEE9BDF1-02CA-D644-9049-B0014EE793A1}" srcOrd="0" destOrd="0" presId="urn:microsoft.com/office/officeart/2005/8/layout/hierarchy3"/>
    <dgm:cxn modelId="{C9D8B2DB-5EE1-6A47-9646-0CD3641A357E}" type="presOf" srcId="{9299CB15-2860-404F-9DE5-1D5142F57BE1}" destId="{2E8BE501-7011-9146-BF75-545C619BD038}"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7C3CE64E-0C1F-5345-84D2-3D3E451CE63F}" type="presOf" srcId="{79AEF289-E912-7642-B16B-C12005DD4C4B}" destId="{3ED6D0A7-999E-6947-9529-FF328DAE2CEA}" srcOrd="0" destOrd="0" presId="urn:microsoft.com/office/officeart/2005/8/layout/hierarchy3"/>
    <dgm:cxn modelId="{79987398-CF4C-9A4E-84EC-1DC1610B5F61}" type="presOf" srcId="{99F3CAB7-21B0-7F4F-9F31-B484156E65DC}" destId="{FA5FA4DB-F75A-D04D-BBF7-9A90BC0D128C}" srcOrd="0" destOrd="0" presId="urn:microsoft.com/office/officeart/2005/8/layout/hierarchy3"/>
    <dgm:cxn modelId="{E71249F0-A930-FC44-AD18-4F393703E3B6}" type="presOf" srcId="{9225A0EB-2A55-044E-A1C9-E41DF2469804}" destId="{D51B9742-DAE1-6445-BA08-7B736A0DDF52}" srcOrd="0" destOrd="0" presId="urn:microsoft.com/office/officeart/2005/8/layout/hierarchy3"/>
    <dgm:cxn modelId="{D87C12EA-BE84-0E4E-AE44-9CD501ED4E36}" type="presOf" srcId="{748BBCF8-65EE-2E49-BF9C-2061F6BA481B}" destId="{DD56AEF5-5ACC-5C47-B7D1-124ABCABA067}" srcOrd="0" destOrd="0" presId="urn:microsoft.com/office/officeart/2005/8/layout/hierarchy3"/>
    <dgm:cxn modelId="{91EBDE93-F1CD-714F-BF14-9F90B310529A}" type="presParOf" srcId="{FEE9BDF1-02CA-D644-9049-B0014EE793A1}" destId="{CD121664-B87B-D647-A9B4-4683914D4F34}" srcOrd="0" destOrd="0" presId="urn:microsoft.com/office/officeart/2005/8/layout/hierarchy3"/>
    <dgm:cxn modelId="{35C2E16E-AB05-4141-87CF-0B697DF7BC2C}" type="presParOf" srcId="{CD121664-B87B-D647-A9B4-4683914D4F34}" destId="{281F30CA-C655-4948-B85C-F4BDCA785128}" srcOrd="0" destOrd="0" presId="urn:microsoft.com/office/officeart/2005/8/layout/hierarchy3"/>
    <dgm:cxn modelId="{DEEBFA22-3763-3746-BCD3-321A0205AE52}" type="presParOf" srcId="{281F30CA-C655-4948-B85C-F4BDCA785128}" destId="{587175CC-D5FA-2045-BCB0-E9F19AAAB2FE}" srcOrd="0" destOrd="0" presId="urn:microsoft.com/office/officeart/2005/8/layout/hierarchy3"/>
    <dgm:cxn modelId="{D43B7D83-AA9D-964D-ABB8-7C79F4C05E36}" type="presParOf" srcId="{281F30CA-C655-4948-B85C-F4BDCA785128}" destId="{3337362B-83CC-6F48-B5BC-39063F693754}" srcOrd="1" destOrd="0" presId="urn:microsoft.com/office/officeart/2005/8/layout/hierarchy3"/>
    <dgm:cxn modelId="{EFD45C46-AC03-084A-8A7A-8B00E4FA7C8D}" type="presParOf" srcId="{CD121664-B87B-D647-A9B4-4683914D4F34}" destId="{4DB26591-3BBA-2F4E-984E-D6F5F411DF6D}" srcOrd="1" destOrd="0" presId="urn:microsoft.com/office/officeart/2005/8/layout/hierarchy3"/>
    <dgm:cxn modelId="{D78A95A3-7781-694B-821E-DE6AA6538384}" type="presParOf" srcId="{4DB26591-3BBA-2F4E-984E-D6F5F411DF6D}" destId="{DD56AEF5-5ACC-5C47-B7D1-124ABCABA067}" srcOrd="0" destOrd="0" presId="urn:microsoft.com/office/officeart/2005/8/layout/hierarchy3"/>
    <dgm:cxn modelId="{5391DEE0-2AC2-A04D-9311-C5EE7419919C}" type="presParOf" srcId="{4DB26591-3BBA-2F4E-984E-D6F5F411DF6D}" destId="{2E8BE501-7011-9146-BF75-545C619BD038}" srcOrd="1" destOrd="0" presId="urn:microsoft.com/office/officeart/2005/8/layout/hierarchy3"/>
    <dgm:cxn modelId="{DF78D99C-DCEF-3245-BCCA-226D4F1647C2}" type="presParOf" srcId="{4DB26591-3BBA-2F4E-984E-D6F5F411DF6D}" destId="{FA5FA4DB-F75A-D04D-BBF7-9A90BC0D128C}" srcOrd="2" destOrd="0" presId="urn:microsoft.com/office/officeart/2005/8/layout/hierarchy3"/>
    <dgm:cxn modelId="{BF3B8D52-3225-EA45-8736-C1F26A4681D8}" type="presParOf" srcId="{4DB26591-3BBA-2F4E-984E-D6F5F411DF6D}" destId="{D51B9742-DAE1-6445-BA08-7B736A0DDF52}" srcOrd="3" destOrd="0" presId="urn:microsoft.com/office/officeart/2005/8/layout/hierarchy3"/>
    <dgm:cxn modelId="{A2252950-6785-5347-A426-08804E353472}" type="presParOf" srcId="{4DB26591-3BBA-2F4E-984E-D6F5F411DF6D}" destId="{72040C19-05FB-FD4B-A333-542FAAC62A96}" srcOrd="4" destOrd="0" presId="urn:microsoft.com/office/officeart/2005/8/layout/hierarchy3"/>
    <dgm:cxn modelId="{9B4E5B2B-3784-D341-BB69-EB76F64C63CA}"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3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1F5789B-4117-734D-B4D7-58F29C60EE27}"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31D499B2-67C4-CA41-876A-1E1EA101D089}">
      <dgm:prSet phldrT="[Text]" custT="1"/>
      <dgm:spPr>
        <a:solidFill>
          <a:schemeClr val="accent6">
            <a:lumMod val="60000"/>
            <a:lumOff val="40000"/>
            <a:alpha val="90000"/>
          </a:schemeClr>
        </a:solidFill>
      </dgm:spPr>
      <dgm:t>
        <a:bodyPr/>
        <a:lstStyle/>
        <a:p>
          <a:r>
            <a:rPr lang="en-US" sz="4000" dirty="0" smtClean="0">
              <a:solidFill>
                <a:schemeClr val="tx1"/>
              </a:solidFill>
            </a:rPr>
            <a:t>BC Aging in Climate Models</a:t>
          </a:r>
          <a:endParaRPr lang="en-US" sz="4000" dirty="0">
            <a:solidFill>
              <a:schemeClr val="tx1"/>
            </a:solidFill>
          </a:endParaRPr>
        </a:p>
      </dgm:t>
    </dgm:pt>
    <dgm:pt modelId="{4BF1ED3A-B7D4-0D4A-B58C-0D255F72FA82}" type="parTrans" cxnId="{512511B9-B052-6346-879B-7D55BF8B9A37}">
      <dgm:prSet/>
      <dgm:spPr/>
      <dgm:t>
        <a:bodyPr/>
        <a:lstStyle/>
        <a:p>
          <a:endParaRPr lang="en-US"/>
        </a:p>
      </dgm:t>
    </dgm:pt>
    <dgm:pt modelId="{2F8A8D89-2759-8F4D-B2FA-215A057C81A0}" type="sibTrans" cxnId="{512511B9-B052-6346-879B-7D55BF8B9A37}">
      <dgm:prSet/>
      <dgm:spPr/>
      <dgm:t>
        <a:bodyPr/>
        <a:lstStyle/>
        <a:p>
          <a:endParaRPr lang="en-US"/>
        </a:p>
      </dgm:t>
    </dgm:pt>
    <dgm:pt modelId="{36D8CFEE-D0DA-AC4B-B960-2A647E9AEDAC}">
      <dgm:prSet phldrT="[Text]" custT="1"/>
      <dgm:spPr/>
      <dgm:t>
        <a:bodyPr/>
        <a:lstStyle/>
        <a:p>
          <a:r>
            <a:rPr lang="en-US" sz="2200" dirty="0" smtClean="0"/>
            <a:t>BC particles are usually characterized with an </a:t>
          </a:r>
          <a:r>
            <a:rPr lang="en-US" sz="2200" b="1" dirty="0" smtClean="0"/>
            <a:t>arbitrary aging timescale </a:t>
          </a:r>
          <a:r>
            <a:rPr lang="en-US" sz="2200" dirty="0" smtClean="0"/>
            <a:t>(1-2 days) or with </a:t>
          </a:r>
          <a:r>
            <a:rPr lang="en-US" sz="2200" b="1" dirty="0" smtClean="0"/>
            <a:t>mechanistic transfer rates</a:t>
          </a:r>
          <a:r>
            <a:rPr lang="en-US" sz="2200" dirty="0" smtClean="0"/>
            <a:t>.</a:t>
          </a:r>
          <a:endParaRPr lang="en-US" sz="2200" dirty="0"/>
        </a:p>
      </dgm:t>
    </dgm:pt>
    <dgm:pt modelId="{F185D932-2ADF-4942-9C88-1DD1F462C123}" type="parTrans" cxnId="{F70C26E2-4432-7F4A-A48E-4928C8B5B913}">
      <dgm:prSet/>
      <dgm:spPr/>
      <dgm:t>
        <a:bodyPr/>
        <a:lstStyle/>
        <a:p>
          <a:endParaRPr lang="en-US"/>
        </a:p>
      </dgm:t>
    </dgm:pt>
    <dgm:pt modelId="{CB67C6C0-6F7F-6747-9E9B-9C03DFD5AC4A}" type="sibTrans" cxnId="{F70C26E2-4432-7F4A-A48E-4928C8B5B913}">
      <dgm:prSet/>
      <dgm:spPr/>
      <dgm:t>
        <a:bodyPr/>
        <a:lstStyle/>
        <a:p>
          <a:endParaRPr lang="en-US"/>
        </a:p>
      </dgm:t>
    </dgm:pt>
    <dgm:pt modelId="{A2247E97-64FE-7147-9683-46F042D56E5A}">
      <dgm:prSet phldrT="[Text]" custT="1"/>
      <dgm:spPr/>
      <dgm:t>
        <a:bodyPr/>
        <a:lstStyle/>
        <a:p>
          <a:r>
            <a:rPr lang="en-US" sz="2200" dirty="0" smtClean="0"/>
            <a:t>Aging rates are very </a:t>
          </a:r>
          <a:r>
            <a:rPr lang="en-US" sz="2200" b="1" dirty="0" smtClean="0"/>
            <a:t>sensitive</a:t>
          </a:r>
          <a:r>
            <a:rPr lang="en-US" sz="2200" dirty="0" smtClean="0"/>
            <a:t> to the choices of assumed parameters.</a:t>
          </a:r>
          <a:endParaRPr lang="en-US" sz="2200" dirty="0"/>
        </a:p>
      </dgm:t>
    </dgm:pt>
    <dgm:pt modelId="{2FB1FEA0-35E1-9A4F-9C4D-944010BC886D}" type="parTrans" cxnId="{B2032AFC-86D0-8B4F-BB8B-5E851644C3C8}">
      <dgm:prSet/>
      <dgm:spPr/>
      <dgm:t>
        <a:bodyPr/>
        <a:lstStyle/>
        <a:p>
          <a:endParaRPr lang="en-US"/>
        </a:p>
      </dgm:t>
    </dgm:pt>
    <dgm:pt modelId="{8F7898EA-1EE0-1E4B-A3C0-AFECA750B910}" type="sibTrans" cxnId="{B2032AFC-86D0-8B4F-BB8B-5E851644C3C8}">
      <dgm:prSet/>
      <dgm:spPr/>
      <dgm:t>
        <a:bodyPr/>
        <a:lstStyle/>
        <a:p>
          <a:endParaRPr lang="en-US"/>
        </a:p>
      </dgm:t>
    </dgm:pt>
    <dgm:pt modelId="{2FF3889E-ECBA-F843-92CE-C96F921FADD3}" type="pres">
      <dgm:prSet presAssocID="{71F5789B-4117-734D-B4D7-58F29C60EE27}" presName="diagram" presStyleCnt="0">
        <dgm:presLayoutVars>
          <dgm:chPref val="1"/>
          <dgm:dir/>
          <dgm:animOne val="branch"/>
          <dgm:animLvl val="lvl"/>
          <dgm:resizeHandles/>
        </dgm:presLayoutVars>
      </dgm:prSet>
      <dgm:spPr/>
      <dgm:t>
        <a:bodyPr/>
        <a:lstStyle/>
        <a:p>
          <a:endParaRPr lang="en-US"/>
        </a:p>
      </dgm:t>
    </dgm:pt>
    <dgm:pt modelId="{A8D8CC51-4D7B-C649-940C-DA85A99B7ED4}" type="pres">
      <dgm:prSet presAssocID="{31D499B2-67C4-CA41-876A-1E1EA101D089}" presName="root" presStyleCnt="0"/>
      <dgm:spPr/>
    </dgm:pt>
    <dgm:pt modelId="{ACA06B7F-E159-5C40-898C-B3FC2C8381F4}" type="pres">
      <dgm:prSet presAssocID="{31D499B2-67C4-CA41-876A-1E1EA101D089}" presName="rootComposite" presStyleCnt="0"/>
      <dgm:spPr/>
    </dgm:pt>
    <dgm:pt modelId="{CC818EE1-1D93-D64A-9633-A8909107FA01}" type="pres">
      <dgm:prSet presAssocID="{31D499B2-67C4-CA41-876A-1E1EA101D089}" presName="rootText" presStyleLbl="node1" presStyleIdx="0" presStyleCnt="1" custScaleX="305216" custScaleY="66604"/>
      <dgm:spPr/>
      <dgm:t>
        <a:bodyPr/>
        <a:lstStyle/>
        <a:p>
          <a:endParaRPr lang="en-US"/>
        </a:p>
      </dgm:t>
    </dgm:pt>
    <dgm:pt modelId="{DC0BE334-1BA9-4C49-8D67-084E75A2DC33}" type="pres">
      <dgm:prSet presAssocID="{31D499B2-67C4-CA41-876A-1E1EA101D089}" presName="rootConnector" presStyleLbl="node1" presStyleIdx="0" presStyleCnt="1"/>
      <dgm:spPr/>
      <dgm:t>
        <a:bodyPr/>
        <a:lstStyle/>
        <a:p>
          <a:endParaRPr lang="en-US"/>
        </a:p>
      </dgm:t>
    </dgm:pt>
    <dgm:pt modelId="{D62D09EE-61D6-D046-A867-64BD3CEAB9A6}" type="pres">
      <dgm:prSet presAssocID="{31D499B2-67C4-CA41-876A-1E1EA101D089}" presName="childShape" presStyleCnt="0"/>
      <dgm:spPr/>
    </dgm:pt>
    <dgm:pt modelId="{1EC6962B-8A8B-0143-9E17-8A3FB2851E81}" type="pres">
      <dgm:prSet presAssocID="{F185D932-2ADF-4942-9C88-1DD1F462C123}" presName="Name13" presStyleLbl="parChTrans1D2" presStyleIdx="0" presStyleCnt="2"/>
      <dgm:spPr/>
      <dgm:t>
        <a:bodyPr/>
        <a:lstStyle/>
        <a:p>
          <a:endParaRPr lang="en-US"/>
        </a:p>
      </dgm:t>
    </dgm:pt>
    <dgm:pt modelId="{F51C2490-9E43-6941-A6F6-1BE6FFE46D8F}" type="pres">
      <dgm:prSet presAssocID="{36D8CFEE-D0DA-AC4B-B960-2A647E9AEDAC}" presName="childText" presStyleLbl="bgAcc1" presStyleIdx="0" presStyleCnt="2" custScaleX="377822">
        <dgm:presLayoutVars>
          <dgm:bulletEnabled val="1"/>
        </dgm:presLayoutVars>
      </dgm:prSet>
      <dgm:spPr/>
      <dgm:t>
        <a:bodyPr/>
        <a:lstStyle/>
        <a:p>
          <a:endParaRPr lang="en-US"/>
        </a:p>
      </dgm:t>
    </dgm:pt>
    <dgm:pt modelId="{C3DB75D2-05AB-0D45-B99B-984F23F52D6F}" type="pres">
      <dgm:prSet presAssocID="{2FB1FEA0-35E1-9A4F-9C4D-944010BC886D}" presName="Name13" presStyleLbl="parChTrans1D2" presStyleIdx="1" presStyleCnt="2"/>
      <dgm:spPr/>
      <dgm:t>
        <a:bodyPr/>
        <a:lstStyle/>
        <a:p>
          <a:endParaRPr lang="en-US"/>
        </a:p>
      </dgm:t>
    </dgm:pt>
    <dgm:pt modelId="{9D0B07DF-CF3D-7148-BDDA-7D168D78EF42}" type="pres">
      <dgm:prSet presAssocID="{A2247E97-64FE-7147-9683-46F042D56E5A}" presName="childText" presStyleLbl="bgAcc1" presStyleIdx="1" presStyleCnt="2" custScaleX="368406" custScaleY="76009">
        <dgm:presLayoutVars>
          <dgm:bulletEnabled val="1"/>
        </dgm:presLayoutVars>
      </dgm:prSet>
      <dgm:spPr/>
      <dgm:t>
        <a:bodyPr/>
        <a:lstStyle/>
        <a:p>
          <a:endParaRPr lang="en-US"/>
        </a:p>
      </dgm:t>
    </dgm:pt>
  </dgm:ptLst>
  <dgm:cxnLst>
    <dgm:cxn modelId="{1734DFA8-C70C-694B-A3A6-7F3367142A48}" type="presOf" srcId="{2FB1FEA0-35E1-9A4F-9C4D-944010BC886D}" destId="{C3DB75D2-05AB-0D45-B99B-984F23F52D6F}" srcOrd="0" destOrd="0" presId="urn:microsoft.com/office/officeart/2005/8/layout/hierarchy3"/>
    <dgm:cxn modelId="{CC2F98B3-8122-1D4F-990B-9C7177D23F43}" type="presOf" srcId="{31D499B2-67C4-CA41-876A-1E1EA101D089}" destId="{CC818EE1-1D93-D64A-9633-A8909107FA01}" srcOrd="0" destOrd="0" presId="urn:microsoft.com/office/officeart/2005/8/layout/hierarchy3"/>
    <dgm:cxn modelId="{512511B9-B052-6346-879B-7D55BF8B9A37}" srcId="{71F5789B-4117-734D-B4D7-58F29C60EE27}" destId="{31D499B2-67C4-CA41-876A-1E1EA101D089}" srcOrd="0" destOrd="0" parTransId="{4BF1ED3A-B7D4-0D4A-B58C-0D255F72FA82}" sibTransId="{2F8A8D89-2759-8F4D-B2FA-215A057C81A0}"/>
    <dgm:cxn modelId="{DF391724-34E5-064B-9B36-B9150886447F}" type="presOf" srcId="{F185D932-2ADF-4942-9C88-1DD1F462C123}" destId="{1EC6962B-8A8B-0143-9E17-8A3FB2851E81}" srcOrd="0" destOrd="0" presId="urn:microsoft.com/office/officeart/2005/8/layout/hierarchy3"/>
    <dgm:cxn modelId="{2FA0738D-345E-5049-A861-5BF39AC58825}" type="presOf" srcId="{A2247E97-64FE-7147-9683-46F042D56E5A}" destId="{9D0B07DF-CF3D-7148-BDDA-7D168D78EF42}" srcOrd="0" destOrd="0" presId="urn:microsoft.com/office/officeart/2005/8/layout/hierarchy3"/>
    <dgm:cxn modelId="{88F089BB-07C0-0F46-BDDB-48C28029A94B}" type="presOf" srcId="{31D499B2-67C4-CA41-876A-1E1EA101D089}" destId="{DC0BE334-1BA9-4C49-8D67-084E75A2DC33}" srcOrd="1" destOrd="0" presId="urn:microsoft.com/office/officeart/2005/8/layout/hierarchy3"/>
    <dgm:cxn modelId="{62E3B4BC-0ED4-EF43-A7B2-D9E981C37A7F}" type="presOf" srcId="{71F5789B-4117-734D-B4D7-58F29C60EE27}" destId="{2FF3889E-ECBA-F843-92CE-C96F921FADD3}" srcOrd="0" destOrd="0" presId="urn:microsoft.com/office/officeart/2005/8/layout/hierarchy3"/>
    <dgm:cxn modelId="{56741C99-7C9B-8745-A817-A1172016BB5F}" type="presOf" srcId="{36D8CFEE-D0DA-AC4B-B960-2A647E9AEDAC}" destId="{F51C2490-9E43-6941-A6F6-1BE6FFE46D8F}" srcOrd="0" destOrd="0" presId="urn:microsoft.com/office/officeart/2005/8/layout/hierarchy3"/>
    <dgm:cxn modelId="{B2032AFC-86D0-8B4F-BB8B-5E851644C3C8}" srcId="{31D499B2-67C4-CA41-876A-1E1EA101D089}" destId="{A2247E97-64FE-7147-9683-46F042D56E5A}" srcOrd="1" destOrd="0" parTransId="{2FB1FEA0-35E1-9A4F-9C4D-944010BC886D}" sibTransId="{8F7898EA-1EE0-1E4B-A3C0-AFECA750B910}"/>
    <dgm:cxn modelId="{F70C26E2-4432-7F4A-A48E-4928C8B5B913}" srcId="{31D499B2-67C4-CA41-876A-1E1EA101D089}" destId="{36D8CFEE-D0DA-AC4B-B960-2A647E9AEDAC}" srcOrd="0" destOrd="0" parTransId="{F185D932-2ADF-4942-9C88-1DD1F462C123}" sibTransId="{CB67C6C0-6F7F-6747-9E9B-9C03DFD5AC4A}"/>
    <dgm:cxn modelId="{2547A6C4-A25A-DE4B-8E26-7D61A4D85FD7}" type="presParOf" srcId="{2FF3889E-ECBA-F843-92CE-C96F921FADD3}" destId="{A8D8CC51-4D7B-C649-940C-DA85A99B7ED4}" srcOrd="0" destOrd="0" presId="urn:microsoft.com/office/officeart/2005/8/layout/hierarchy3"/>
    <dgm:cxn modelId="{DE095D91-3188-4242-815B-166B7CBFCC56}" type="presParOf" srcId="{A8D8CC51-4D7B-C649-940C-DA85A99B7ED4}" destId="{ACA06B7F-E159-5C40-898C-B3FC2C8381F4}" srcOrd="0" destOrd="0" presId="urn:microsoft.com/office/officeart/2005/8/layout/hierarchy3"/>
    <dgm:cxn modelId="{F344DB34-8C74-2647-8D37-4335DF0C8F63}" type="presParOf" srcId="{ACA06B7F-E159-5C40-898C-B3FC2C8381F4}" destId="{CC818EE1-1D93-D64A-9633-A8909107FA01}" srcOrd="0" destOrd="0" presId="urn:microsoft.com/office/officeart/2005/8/layout/hierarchy3"/>
    <dgm:cxn modelId="{34F3A3D6-DE42-B642-8258-22DE8095C083}" type="presParOf" srcId="{ACA06B7F-E159-5C40-898C-B3FC2C8381F4}" destId="{DC0BE334-1BA9-4C49-8D67-084E75A2DC33}" srcOrd="1" destOrd="0" presId="urn:microsoft.com/office/officeart/2005/8/layout/hierarchy3"/>
    <dgm:cxn modelId="{DEA9B01A-8A8E-1340-ABEC-8C62C986DBD5}" type="presParOf" srcId="{A8D8CC51-4D7B-C649-940C-DA85A99B7ED4}" destId="{D62D09EE-61D6-D046-A867-64BD3CEAB9A6}" srcOrd="1" destOrd="0" presId="urn:microsoft.com/office/officeart/2005/8/layout/hierarchy3"/>
    <dgm:cxn modelId="{99F0F325-C701-994A-9DAA-D725BA95953D}" type="presParOf" srcId="{D62D09EE-61D6-D046-A867-64BD3CEAB9A6}" destId="{1EC6962B-8A8B-0143-9E17-8A3FB2851E81}" srcOrd="0" destOrd="0" presId="urn:microsoft.com/office/officeart/2005/8/layout/hierarchy3"/>
    <dgm:cxn modelId="{98654C52-F742-F544-9594-3B5B403B1FC6}" type="presParOf" srcId="{D62D09EE-61D6-D046-A867-64BD3CEAB9A6}" destId="{F51C2490-9E43-6941-A6F6-1BE6FFE46D8F}" srcOrd="1" destOrd="0" presId="urn:microsoft.com/office/officeart/2005/8/layout/hierarchy3"/>
    <dgm:cxn modelId="{FD91CF88-CB05-E24E-ACA1-39D63134EABB}" type="presParOf" srcId="{D62D09EE-61D6-D046-A867-64BD3CEAB9A6}" destId="{C3DB75D2-05AB-0D45-B99B-984F23F52D6F}" srcOrd="2" destOrd="0" presId="urn:microsoft.com/office/officeart/2005/8/layout/hierarchy3"/>
    <dgm:cxn modelId="{52DD2880-99F0-0D47-BA3D-38F41158962D}" type="presParOf" srcId="{D62D09EE-61D6-D046-A867-64BD3CEAB9A6}" destId="{9D0B07DF-CF3D-7148-BDDA-7D168D78EF42}" srcOrd="3" destOrd="0" presId="urn:microsoft.com/office/officeart/2005/8/layout/hierarchy3"/>
  </dgm:cxnLst>
  <dgm:bg/>
  <dgm:whole/>
  <dgm:extLst>
    <a:ext uri="http://schemas.microsoft.com/office/drawing/2008/diagram">
      <dsp:dataModelExt xmlns:dsp="http://schemas.microsoft.com/office/drawing/2008/diagram" relId="rId44"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4000" dirty="0" err="1" smtClean="0">
              <a:solidFill>
                <a:schemeClr val="tx1"/>
              </a:solidFill>
            </a:rPr>
            <a:t>PartMC</a:t>
          </a:r>
          <a:r>
            <a:rPr lang="en-US" sz="4000" dirty="0" smtClean="0">
              <a:solidFill>
                <a:schemeClr val="tx1"/>
              </a:solidFill>
            </a:rPr>
            <a:t> MOSAIC and </a:t>
          </a:r>
          <a:r>
            <a:rPr lang="en-US" sz="4000" dirty="0" err="1" smtClean="0">
              <a:solidFill>
                <a:schemeClr val="tx1"/>
              </a:solidFill>
            </a:rPr>
            <a:t>CAMChem</a:t>
          </a:r>
          <a:endParaRPr lang="en-US" sz="4000" dirty="0">
            <a:solidFill>
              <a:schemeClr val="tx1"/>
            </a:solidFill>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199581" custScaleY="41543"/>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14836" custScaleY="36379">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44245"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6565" custScaleY="48233">
        <dgm:presLayoutVars>
          <dgm:bulletEnabled val="1"/>
        </dgm:presLayoutVars>
      </dgm:prSet>
      <dgm:spPr/>
      <dgm:t>
        <a:bodyPr/>
        <a:lstStyle/>
        <a:p>
          <a:endParaRPr lang="en-US"/>
        </a:p>
      </dgm:t>
    </dgm:pt>
  </dgm:ptLst>
  <dgm:cxnLst>
    <dgm:cxn modelId="{8990326F-97C8-EC42-99C7-491549BF175F}" type="presOf" srcId="{A0263D00-934A-E543-9E38-D083CA80995E}" destId="{3337362B-83CC-6F48-B5BC-39063F693754}" srcOrd="1" destOrd="0" presId="urn:microsoft.com/office/officeart/2005/8/layout/hierarchy3"/>
    <dgm:cxn modelId="{34D2C4C1-C1D8-DD4E-A0DF-0C1ACBFB0074}" type="presOf" srcId="{E280ABC2-A97D-E04B-9ED7-2F6DC3C30C4B}" destId="{6659A6AF-33D7-5948-AEB5-9C928231F03B}" srcOrd="0" destOrd="0" presId="urn:microsoft.com/office/officeart/2005/8/layout/hierarchy3"/>
    <dgm:cxn modelId="{FC3AE00B-6944-E04A-9FD7-A2C9BF458CCD}" type="presOf" srcId="{2F8DB05A-946E-4146-AA6D-AFE28CD50133}" destId="{DB67A272-6A66-5244-95DC-713F7333D3D8}" srcOrd="0" destOrd="0" presId="urn:microsoft.com/office/officeart/2005/8/layout/hierarchy3"/>
    <dgm:cxn modelId="{FA50A2AC-73F5-274A-8ED6-AF7D1CF82A2F}" type="presOf" srcId="{A78DE8E0-452F-8743-A6BE-8523C2356307}" destId="{38505F6F-681D-9545-A345-32BCB6B0B41D}"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C85598AA-0CBE-B346-9A3C-050EF0CB8C8C}" type="presOf" srcId="{2F422452-41FC-B644-B7F6-6124EE487426}" destId="{59EA1C72-A6A8-1345-B99F-222544D482E1}" srcOrd="0" destOrd="0" presId="urn:microsoft.com/office/officeart/2005/8/layout/hierarchy3"/>
    <dgm:cxn modelId="{07830F93-5C76-EB42-83EF-64D6D1837963}" type="presOf" srcId="{A0263D00-934A-E543-9E38-D083CA80995E}" destId="{587175CC-D5FA-2045-BCB0-E9F19AAAB2FE}" srcOrd="0" destOrd="0" presId="urn:microsoft.com/office/officeart/2005/8/layout/hierarchy3"/>
    <dgm:cxn modelId="{1AF4D040-6B6C-9443-9762-F3ACF46557E6}" type="presOf" srcId="{3E6C7FC2-387D-CC4C-8E00-AD480A6FB7DC}" destId="{10F59B42-D1C3-FB40-AF52-0D979E2F9CF6}" srcOrd="0" destOrd="0" presId="urn:microsoft.com/office/officeart/2005/8/layout/hierarchy3"/>
    <dgm:cxn modelId="{46B0B5FB-46FF-034A-BA9F-FCCDC4DBC3C5}" type="presOf" srcId="{24191890-FE2F-A540-82B9-ACFA28A9552C}" destId="{13F05DA4-A494-0047-8EA2-1EA48F697579}" srcOrd="0" destOrd="0" presId="urn:microsoft.com/office/officeart/2005/8/layout/hierarchy3"/>
    <dgm:cxn modelId="{3291C421-1813-9E46-9E7B-5DA726641AC4}" type="presOf" srcId="{CDB5D2CA-B787-6649-A7B3-2DD9E2C94C41}" destId="{FEE9BDF1-02CA-D644-9049-B0014EE793A1}" srcOrd="0" destOrd="0" presId="urn:microsoft.com/office/officeart/2005/8/layout/hierarchy3"/>
    <dgm:cxn modelId="{E6EB75B4-5098-C044-BE5A-3465137BC02F}" type="presParOf" srcId="{FEE9BDF1-02CA-D644-9049-B0014EE793A1}" destId="{CD121664-B87B-D647-A9B4-4683914D4F34}" srcOrd="0" destOrd="0" presId="urn:microsoft.com/office/officeart/2005/8/layout/hierarchy3"/>
    <dgm:cxn modelId="{240880FA-EEC6-0248-9217-68A2707A72C1}" type="presParOf" srcId="{CD121664-B87B-D647-A9B4-4683914D4F34}" destId="{281F30CA-C655-4948-B85C-F4BDCA785128}" srcOrd="0" destOrd="0" presId="urn:microsoft.com/office/officeart/2005/8/layout/hierarchy3"/>
    <dgm:cxn modelId="{1F6F8CF1-3DF5-754C-BFB3-C800B9D027D3}" type="presParOf" srcId="{281F30CA-C655-4948-B85C-F4BDCA785128}" destId="{587175CC-D5FA-2045-BCB0-E9F19AAAB2FE}" srcOrd="0" destOrd="0" presId="urn:microsoft.com/office/officeart/2005/8/layout/hierarchy3"/>
    <dgm:cxn modelId="{A4C002E7-1884-F447-B91A-BB1420821680}" type="presParOf" srcId="{281F30CA-C655-4948-B85C-F4BDCA785128}" destId="{3337362B-83CC-6F48-B5BC-39063F693754}" srcOrd="1" destOrd="0" presId="urn:microsoft.com/office/officeart/2005/8/layout/hierarchy3"/>
    <dgm:cxn modelId="{332EF043-D506-6E42-A0B7-AEB6C6DF451C}" type="presParOf" srcId="{CD121664-B87B-D647-A9B4-4683914D4F34}" destId="{4DB26591-3BBA-2F4E-984E-D6F5F411DF6D}" srcOrd="1" destOrd="0" presId="urn:microsoft.com/office/officeart/2005/8/layout/hierarchy3"/>
    <dgm:cxn modelId="{99BB9863-E114-BB46-8662-5346ECB56E9F}" type="presParOf" srcId="{4DB26591-3BBA-2F4E-984E-D6F5F411DF6D}" destId="{38505F6F-681D-9545-A345-32BCB6B0B41D}" srcOrd="0" destOrd="0" presId="urn:microsoft.com/office/officeart/2005/8/layout/hierarchy3"/>
    <dgm:cxn modelId="{B950267A-F92B-6B44-AE5C-502228A20A57}" type="presParOf" srcId="{4DB26591-3BBA-2F4E-984E-D6F5F411DF6D}" destId="{13F05DA4-A494-0047-8EA2-1EA48F697579}" srcOrd="1" destOrd="0" presId="urn:microsoft.com/office/officeart/2005/8/layout/hierarchy3"/>
    <dgm:cxn modelId="{4476BD44-5CFF-4441-B250-CE2F5DC8AFD4}" type="presParOf" srcId="{4DB26591-3BBA-2F4E-984E-D6F5F411DF6D}" destId="{6659A6AF-33D7-5948-AEB5-9C928231F03B}" srcOrd="2" destOrd="0" presId="urn:microsoft.com/office/officeart/2005/8/layout/hierarchy3"/>
    <dgm:cxn modelId="{02AF0571-EDC5-9C42-8338-9D5C82349B8F}" type="presParOf" srcId="{4DB26591-3BBA-2F4E-984E-D6F5F411DF6D}" destId="{10F59B42-D1C3-FB40-AF52-0D979E2F9CF6}" srcOrd="3" destOrd="0" presId="urn:microsoft.com/office/officeart/2005/8/layout/hierarchy3"/>
    <dgm:cxn modelId="{00D2B47E-861D-B945-902F-E93172458287}" type="presParOf" srcId="{4DB26591-3BBA-2F4E-984E-D6F5F411DF6D}" destId="{DB67A272-6A66-5244-95DC-713F7333D3D8}" srcOrd="4" destOrd="0" presId="urn:microsoft.com/office/officeart/2005/8/layout/hierarchy3"/>
    <dgm:cxn modelId="{D39A0EB5-5A2D-1146-9EC4-3FF641CC9A7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4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3F7D5D-22C1-E44F-9B05-2A6080C599AA}" type="doc">
      <dgm:prSet loTypeId="urn:microsoft.com/office/officeart/2005/8/layout/hProcess10" loCatId="" qsTypeId="urn:microsoft.com/office/officeart/2005/8/quickstyle/simple4" qsCatId="simple" csTypeId="urn:microsoft.com/office/officeart/2005/8/colors/accent1_2" csCatId="accent1" phldr="1"/>
      <dgm:spPr/>
      <dgm:t>
        <a:bodyPr/>
        <a:lstStyle/>
        <a:p>
          <a:endParaRPr lang="en-US"/>
        </a:p>
      </dgm:t>
    </dgm:pt>
    <dgm:pt modelId="{24D72CA3-8DE3-1A4D-B850-3BF831E024D3}">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b="1" dirty="0" smtClean="0">
              <a:solidFill>
                <a:schemeClr val="tx1"/>
              </a:solidFill>
            </a:rPr>
            <a:t>The</a:t>
          </a:r>
          <a:r>
            <a:rPr lang="en-US" b="1" baseline="0" dirty="0" smtClean="0">
              <a:solidFill>
                <a:schemeClr val="tx1"/>
              </a:solidFill>
            </a:rPr>
            <a:t> </a:t>
          </a:r>
          <a:r>
            <a:rPr lang="en-US" b="1" dirty="0" smtClean="0">
              <a:solidFill>
                <a:schemeClr val="tx1"/>
              </a:solidFill>
            </a:rPr>
            <a:t>‘aging’ process of black</a:t>
          </a:r>
          <a:r>
            <a:rPr lang="en-US" b="1" baseline="0" dirty="0" smtClean="0">
              <a:solidFill>
                <a:schemeClr val="tx1"/>
              </a:solidFill>
            </a:rPr>
            <a:t> carbon (BC)</a:t>
          </a:r>
          <a:endParaRPr lang="en-US" b="1" dirty="0">
            <a:solidFill>
              <a:schemeClr val="tx1"/>
            </a:solidFill>
          </a:endParaRPr>
        </a:p>
      </dgm:t>
    </dgm:pt>
    <dgm:pt modelId="{70545E7D-AA97-5F48-905B-0F8CDFF3134D}" type="parTrans" cxnId="{3AFBBD75-280E-0A4D-9901-3C0DB1544F60}">
      <dgm:prSet/>
      <dgm:spPr/>
      <dgm:t>
        <a:bodyPr/>
        <a:lstStyle/>
        <a:p>
          <a:endParaRPr lang="en-US"/>
        </a:p>
      </dgm:t>
    </dgm:pt>
    <dgm:pt modelId="{17F809DD-4CCC-7D45-9AE9-C90C7E91DE65}" type="sibTrans" cxnId="{3AFBBD75-280E-0A4D-9901-3C0DB1544F60}">
      <dgm:prSet/>
      <dgm:spPr/>
      <dgm:t>
        <a:bodyPr/>
        <a:lstStyle/>
        <a:p>
          <a:endParaRPr lang="en-US"/>
        </a:p>
      </dgm:t>
    </dgm:pt>
    <dgm:pt modelId="{AF69DDF8-35D4-7847-BD7A-457647B7A021}">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Conversion of fresh, hydrophobic black carbon into aged, hydrophilic black carbon.</a:t>
          </a:r>
          <a:endParaRPr lang="en-US" dirty="0">
            <a:solidFill>
              <a:schemeClr val="tx1"/>
            </a:solidFill>
          </a:endParaRPr>
        </a:p>
      </dgm:t>
    </dgm:pt>
    <dgm:pt modelId="{DE406EAB-7ED6-DC4B-94FA-C9477E22F408}" type="parTrans" cxnId="{574E11EF-6BA1-CF4F-9931-EB203719F05E}">
      <dgm:prSet/>
      <dgm:spPr/>
      <dgm:t>
        <a:bodyPr/>
        <a:lstStyle/>
        <a:p>
          <a:endParaRPr lang="en-US"/>
        </a:p>
      </dgm:t>
    </dgm:pt>
    <dgm:pt modelId="{82A460F5-DA16-D649-8412-D3FAFFC02B20}" type="sibTrans" cxnId="{574E11EF-6BA1-CF4F-9931-EB203719F05E}">
      <dgm:prSet/>
      <dgm:spPr/>
      <dgm:t>
        <a:bodyPr/>
        <a:lstStyle/>
        <a:p>
          <a:endParaRPr lang="en-US"/>
        </a:p>
      </dgm:t>
    </dgm:pt>
    <dgm:pt modelId="{5D1C3D15-C343-AA4A-A588-279CEBDF9117}">
      <dgm:prSet phldrT="[Text]"/>
      <dgm:spPr>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dgm:spPr>
      <dgm:t>
        <a:bodyPr/>
        <a:lstStyle/>
        <a:p>
          <a:r>
            <a:rPr lang="en-US" dirty="0" smtClean="0">
              <a:solidFill>
                <a:schemeClr val="tx1"/>
              </a:solidFill>
            </a:rPr>
            <a:t>Directly contributing to CCN activation and wet removal. </a:t>
          </a:r>
          <a:endParaRPr lang="en-US" dirty="0">
            <a:solidFill>
              <a:schemeClr val="tx1"/>
            </a:solidFill>
          </a:endParaRPr>
        </a:p>
      </dgm:t>
    </dgm:pt>
    <dgm:pt modelId="{1F6B0EE2-9649-6846-A464-701132C8EFE1}" type="parTrans" cxnId="{39C65DA3-1D11-B044-937E-74A6E2D8B3F0}">
      <dgm:prSet/>
      <dgm:spPr/>
      <dgm:t>
        <a:bodyPr/>
        <a:lstStyle/>
        <a:p>
          <a:endParaRPr lang="en-US"/>
        </a:p>
      </dgm:t>
    </dgm:pt>
    <dgm:pt modelId="{FF9B3641-8D10-1049-83B6-D62B20ED80C9}" type="sibTrans" cxnId="{39C65DA3-1D11-B044-937E-74A6E2D8B3F0}">
      <dgm:prSet/>
      <dgm:spPr/>
      <dgm:t>
        <a:bodyPr/>
        <a:lstStyle/>
        <a:p>
          <a:endParaRPr lang="en-US"/>
        </a:p>
      </dgm:t>
    </dgm:pt>
    <dgm:pt modelId="{FCE6E1BC-9013-5341-AC41-7E752CC82518}" type="pres">
      <dgm:prSet presAssocID="{6E3F7D5D-22C1-E44F-9B05-2A6080C599AA}" presName="Name0" presStyleCnt="0">
        <dgm:presLayoutVars>
          <dgm:dir/>
          <dgm:resizeHandles val="exact"/>
        </dgm:presLayoutVars>
      </dgm:prSet>
      <dgm:spPr/>
      <dgm:t>
        <a:bodyPr/>
        <a:lstStyle/>
        <a:p>
          <a:endParaRPr lang="en-US"/>
        </a:p>
      </dgm:t>
    </dgm:pt>
    <dgm:pt modelId="{904EB0D8-D871-D14B-BAA1-A06E093C8B06}" type="pres">
      <dgm:prSet presAssocID="{24D72CA3-8DE3-1A4D-B850-3BF831E024D3}" presName="composite" presStyleCnt="0"/>
      <dgm:spPr/>
    </dgm:pt>
    <dgm:pt modelId="{0FA89BF1-EE9D-4F46-9020-1C472AA78361}" type="pres">
      <dgm:prSet presAssocID="{24D72CA3-8DE3-1A4D-B850-3BF831E024D3}" presName="imagSh" presStyleLbl="bgImgPlace1" presStyleIdx="0" presStyleCnt="1" custScaleX="96333" custScaleY="132028"/>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t>
        <a:bodyPr/>
        <a:lstStyle/>
        <a:p>
          <a:endParaRPr lang="en-US"/>
        </a:p>
      </dgm:t>
    </dgm:pt>
    <dgm:pt modelId="{C9DCDBE7-1C21-9B4F-B34B-FC33DB46535B}" type="pres">
      <dgm:prSet presAssocID="{24D72CA3-8DE3-1A4D-B850-3BF831E024D3}" presName="txNode" presStyleLbl="node1" presStyleIdx="0" presStyleCnt="1">
        <dgm:presLayoutVars>
          <dgm:bulletEnabled val="1"/>
        </dgm:presLayoutVars>
      </dgm:prSet>
      <dgm:spPr/>
      <dgm:t>
        <a:bodyPr/>
        <a:lstStyle/>
        <a:p>
          <a:endParaRPr lang="en-US"/>
        </a:p>
      </dgm:t>
    </dgm:pt>
  </dgm:ptLst>
  <dgm:cxnLst>
    <dgm:cxn modelId="{39C65DA3-1D11-B044-937E-74A6E2D8B3F0}" srcId="{24D72CA3-8DE3-1A4D-B850-3BF831E024D3}" destId="{5D1C3D15-C343-AA4A-A588-279CEBDF9117}" srcOrd="1" destOrd="0" parTransId="{1F6B0EE2-9649-6846-A464-701132C8EFE1}" sibTransId="{FF9B3641-8D10-1049-83B6-D62B20ED80C9}"/>
    <dgm:cxn modelId="{7C7C810A-82CD-8845-9E02-FEC193FD16F5}" type="presOf" srcId="{6E3F7D5D-22C1-E44F-9B05-2A6080C599AA}" destId="{FCE6E1BC-9013-5341-AC41-7E752CC82518}" srcOrd="0" destOrd="0" presId="urn:microsoft.com/office/officeart/2005/8/layout/hProcess10"/>
    <dgm:cxn modelId="{574E11EF-6BA1-CF4F-9931-EB203719F05E}" srcId="{24D72CA3-8DE3-1A4D-B850-3BF831E024D3}" destId="{AF69DDF8-35D4-7847-BD7A-457647B7A021}" srcOrd="0" destOrd="0" parTransId="{DE406EAB-7ED6-DC4B-94FA-C9477E22F408}" sibTransId="{82A460F5-DA16-D649-8412-D3FAFFC02B20}"/>
    <dgm:cxn modelId="{3AFBBD75-280E-0A4D-9901-3C0DB1544F60}" srcId="{6E3F7D5D-22C1-E44F-9B05-2A6080C599AA}" destId="{24D72CA3-8DE3-1A4D-B850-3BF831E024D3}" srcOrd="0" destOrd="0" parTransId="{70545E7D-AA97-5F48-905B-0F8CDFF3134D}" sibTransId="{17F809DD-4CCC-7D45-9AE9-C90C7E91DE65}"/>
    <dgm:cxn modelId="{EB8F0239-12AF-9841-9671-3542BBDBAEC9}" type="presOf" srcId="{AF69DDF8-35D4-7847-BD7A-457647B7A021}" destId="{C9DCDBE7-1C21-9B4F-B34B-FC33DB46535B}" srcOrd="0" destOrd="1" presId="urn:microsoft.com/office/officeart/2005/8/layout/hProcess10"/>
    <dgm:cxn modelId="{2085924B-85DC-6B43-AA16-0A4D848E565E}" type="presOf" srcId="{5D1C3D15-C343-AA4A-A588-279CEBDF9117}" destId="{C9DCDBE7-1C21-9B4F-B34B-FC33DB46535B}" srcOrd="0" destOrd="2" presId="urn:microsoft.com/office/officeart/2005/8/layout/hProcess10"/>
    <dgm:cxn modelId="{ED167FEF-1898-F648-B895-AD145EFC92DB}" type="presOf" srcId="{24D72CA3-8DE3-1A4D-B850-3BF831E024D3}" destId="{C9DCDBE7-1C21-9B4F-B34B-FC33DB46535B}" srcOrd="0" destOrd="0" presId="urn:microsoft.com/office/officeart/2005/8/layout/hProcess10"/>
    <dgm:cxn modelId="{3F815A41-0733-BC47-9513-FF1985DE0A93}" type="presParOf" srcId="{FCE6E1BC-9013-5341-AC41-7E752CC82518}" destId="{904EB0D8-D871-D14B-BAA1-A06E093C8B06}" srcOrd="0" destOrd="0" presId="urn:microsoft.com/office/officeart/2005/8/layout/hProcess10"/>
    <dgm:cxn modelId="{05985612-EC24-BB43-92A1-FB4241F8ED6C}" type="presParOf" srcId="{904EB0D8-D871-D14B-BAA1-A06E093C8B06}" destId="{0FA89BF1-EE9D-4F46-9020-1C472AA78361}" srcOrd="0" destOrd="0" presId="urn:microsoft.com/office/officeart/2005/8/layout/hProcess10"/>
    <dgm:cxn modelId="{E68003B0-FBA4-274C-B955-9870C967BA78}" type="presParOf" srcId="{904EB0D8-D871-D14B-BAA1-A06E093C8B06}" destId="{C9DCDBE7-1C21-9B4F-B34B-FC33DB46535B}" srcOrd="1" destOrd="0" presId="urn:microsoft.com/office/officeart/2005/8/layout/hProcess10"/>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schemeClr>
        </a:solidFill>
      </dgm:spPr>
      <dgm:t>
        <a:bodyPr/>
        <a:lstStyle/>
        <a:p>
          <a:r>
            <a:rPr lang="en-US" sz="3600" b="1" dirty="0" smtClean="0">
              <a:solidFill>
                <a:schemeClr val="tx1"/>
              </a:solidFill>
              <a:latin typeface="Arial" charset="0"/>
              <a:ea typeface="Arial" charset="0"/>
              <a:cs typeface="Arial" charset="0"/>
            </a:rPr>
            <a:t>BC Climate Effect</a:t>
          </a:r>
          <a:endParaRPr lang="en-US" sz="36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9299CB15-2860-404F-9DE5-1D5142F57BE1}">
      <dgm:prSet phldrT="[Text]" custT="1"/>
      <dgm:spPr/>
      <dgm:t>
        <a:bodyPr/>
        <a:lstStyle/>
        <a:p>
          <a:r>
            <a:rPr lang="en-US" sz="2600" dirty="0" smtClean="0"/>
            <a:t>BC strongly absorbs visible light, ranked as the 2</a:t>
          </a:r>
          <a:r>
            <a:rPr lang="en-US" sz="2600" baseline="30000" dirty="0" smtClean="0"/>
            <a:t>nd</a:t>
          </a:r>
          <a:r>
            <a:rPr lang="en-US" sz="2600" dirty="0" smtClean="0"/>
            <a:t> largest anthropogenic warming agent (1.1 W/m</a:t>
          </a:r>
          <a:r>
            <a:rPr lang="en-US" sz="2600" baseline="30000" dirty="0" smtClean="0"/>
            <a:t>2</a:t>
          </a:r>
          <a:r>
            <a:rPr lang="en-US" sz="2600" dirty="0" smtClean="0"/>
            <a:t>) after CO</a:t>
          </a:r>
          <a:r>
            <a:rPr lang="en-US" sz="2600" baseline="-25000" dirty="0" smtClean="0"/>
            <a:t>2</a:t>
          </a:r>
          <a:r>
            <a:rPr lang="en-US" sz="2600" baseline="30000" dirty="0" smtClean="0"/>
            <a:t> </a:t>
          </a:r>
          <a:r>
            <a:rPr lang="en-US" sz="2600" dirty="0" smtClean="0"/>
            <a:t>(1.6 W/m</a:t>
          </a:r>
          <a:r>
            <a:rPr lang="en-US" sz="2600" baseline="30000" dirty="0" smtClean="0"/>
            <a:t>2</a:t>
          </a:r>
          <a:r>
            <a:rPr lang="en-US" sz="2600" baseline="0" dirty="0" smtClean="0"/>
            <a:t>). [1]</a:t>
          </a:r>
          <a:endParaRPr lang="en-US" sz="2600" dirty="0"/>
        </a:p>
      </dgm:t>
    </dgm:pt>
    <dgm:pt modelId="{748BBCF8-65EE-2E49-BF9C-2061F6BA481B}" type="parTrans" cxnId="{92154C83-9DE4-8B4F-97F3-EA92B9E8C142}">
      <dgm:prSet/>
      <dgm:spPr/>
      <dgm:t>
        <a:bodyPr/>
        <a:lstStyle/>
        <a:p>
          <a:endParaRPr lang="en-US"/>
        </a:p>
      </dgm:t>
    </dgm:pt>
    <dgm:pt modelId="{E2845859-28F9-C14D-B330-94FF3F3DF044}" type="sibTrans" cxnId="{92154C83-9DE4-8B4F-97F3-EA92B9E8C142}">
      <dgm:prSet/>
      <dgm:spPr/>
      <dgm:t>
        <a:bodyPr/>
        <a:lstStyle/>
        <a:p>
          <a:endParaRPr lang="en-US"/>
        </a:p>
      </dgm:t>
    </dgm:pt>
    <dgm:pt modelId="{9225A0EB-2A55-044E-A1C9-E41DF2469804}">
      <dgm:prSet phldrT="[Text]" custT="1"/>
      <dgm:spPr/>
      <dgm:t>
        <a:bodyPr/>
        <a:lstStyle/>
        <a:p>
          <a:r>
            <a:rPr lang="en-US" sz="2600" b="1" dirty="0" smtClean="0"/>
            <a:t>Large uncertainties </a:t>
          </a:r>
          <a:r>
            <a:rPr lang="en-US" sz="2600" dirty="0" smtClean="0"/>
            <a:t>(0.17 to 2.1 W/m</a:t>
          </a:r>
          <a:r>
            <a:rPr lang="en-US" sz="2600" baseline="30000" dirty="0" smtClean="0"/>
            <a:t>2</a:t>
          </a:r>
          <a:r>
            <a:rPr lang="en-US" sz="2600" dirty="0" smtClean="0"/>
            <a:t>)</a:t>
          </a:r>
          <a:r>
            <a:rPr lang="en-US" sz="2600" baseline="0" dirty="0" smtClean="0"/>
            <a:t> </a:t>
          </a:r>
          <a:r>
            <a:rPr lang="en-US" sz="2600" dirty="0" smtClean="0"/>
            <a:t>in climate models. [1]</a:t>
          </a:r>
          <a:endParaRPr lang="en-US" sz="2600" dirty="0"/>
        </a:p>
      </dgm:t>
    </dgm:pt>
    <dgm:pt modelId="{99F3CAB7-21B0-7F4F-9F31-B484156E65DC}" type="parTrans" cxnId="{F35A4DC9-A9FA-BB47-A64E-6C19FFD2620F}">
      <dgm:prSet/>
      <dgm:spPr/>
      <dgm:t>
        <a:bodyPr/>
        <a:lstStyle/>
        <a:p>
          <a:endParaRPr lang="en-US"/>
        </a:p>
      </dgm:t>
    </dgm:pt>
    <dgm:pt modelId="{40AF5079-6773-D740-919E-A5DBB2F03B80}" type="sibTrans" cxnId="{F35A4DC9-A9FA-BB47-A64E-6C19FFD2620F}">
      <dgm:prSet/>
      <dgm:spPr/>
      <dgm:t>
        <a:bodyPr/>
        <a:lstStyle/>
        <a:p>
          <a:endParaRPr lang="en-US"/>
        </a:p>
      </dgm:t>
    </dgm:pt>
    <dgm:pt modelId="{79AEF289-E912-7642-B16B-C12005DD4C4B}">
      <dgm:prSet phldrT="[Text]" custT="1"/>
      <dgm:spPr>
        <a:ln>
          <a:solidFill>
            <a:srgbClr val="DE6225">
              <a:alpha val="50000"/>
            </a:srgbClr>
          </a:solidFill>
        </a:ln>
      </dgm:spPr>
      <dgm:t>
        <a:bodyPr/>
        <a:lstStyle/>
        <a:p>
          <a:r>
            <a:rPr lang="en-US" sz="2600" dirty="0" smtClean="0"/>
            <a:t>Limited understanding</a:t>
          </a:r>
          <a:r>
            <a:rPr lang="en-US" sz="2600" baseline="0" dirty="0" smtClean="0"/>
            <a:t> of </a:t>
          </a:r>
          <a:r>
            <a:rPr lang="en-US" sz="2600" dirty="0" smtClean="0"/>
            <a:t>aging is one </a:t>
          </a:r>
          <a:r>
            <a:rPr lang="en-US" sz="2600" b="1" dirty="0" smtClean="0"/>
            <a:t>key contribution </a:t>
          </a:r>
          <a:r>
            <a:rPr lang="en-US" sz="2600" dirty="0" smtClean="0"/>
            <a:t>to the uncertainties of estimating</a:t>
          </a:r>
          <a:r>
            <a:rPr lang="en-US" sz="2600" baseline="0" dirty="0" smtClean="0"/>
            <a:t> </a:t>
          </a:r>
          <a:r>
            <a:rPr lang="en-US" sz="2600" dirty="0" smtClean="0"/>
            <a:t>BC burden and climate effect. </a:t>
          </a:r>
          <a:endParaRPr lang="en-US" sz="2600" dirty="0"/>
        </a:p>
      </dgm:t>
    </dgm:pt>
    <dgm:pt modelId="{E4EF5358-0D3A-2F47-B10B-4C75BA066055}" type="parTrans" cxnId="{05C36AFD-160F-8E4D-A15E-621E48F14DF9}">
      <dgm:prSet/>
      <dgm:spPr/>
      <dgm:t>
        <a:bodyPr/>
        <a:lstStyle/>
        <a:p>
          <a:endParaRPr lang="en-US"/>
        </a:p>
      </dgm:t>
    </dgm:pt>
    <dgm:pt modelId="{1D503DA5-8A6A-7548-B46C-92CDB5350D6E}" type="sibTrans" cxnId="{05C36AFD-160F-8E4D-A15E-621E48F14DF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327884" custScaleY="72702" custLinFactNeighborX="-8133" custLinFactNeighborY="391"/>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DD56AEF5-5ACC-5C47-B7D1-124ABCABA067}" type="pres">
      <dgm:prSet presAssocID="{748BBCF8-65EE-2E49-BF9C-2061F6BA481B}" presName="Name13" presStyleLbl="parChTrans1D2" presStyleIdx="0" presStyleCnt="3"/>
      <dgm:spPr/>
      <dgm:t>
        <a:bodyPr/>
        <a:lstStyle/>
        <a:p>
          <a:endParaRPr lang="en-US"/>
        </a:p>
      </dgm:t>
    </dgm:pt>
    <dgm:pt modelId="{2E8BE501-7011-9146-BF75-545C619BD038}" type="pres">
      <dgm:prSet presAssocID="{9299CB15-2860-404F-9DE5-1D5142F57BE1}" presName="childText" presStyleLbl="bgAcc1" presStyleIdx="0" presStyleCnt="3" custScaleX="464545" custScaleY="136537">
        <dgm:presLayoutVars>
          <dgm:bulletEnabled val="1"/>
        </dgm:presLayoutVars>
      </dgm:prSet>
      <dgm:spPr/>
      <dgm:t>
        <a:bodyPr/>
        <a:lstStyle/>
        <a:p>
          <a:endParaRPr lang="en-US"/>
        </a:p>
      </dgm:t>
    </dgm:pt>
    <dgm:pt modelId="{FA5FA4DB-F75A-D04D-BBF7-9A90BC0D128C}" type="pres">
      <dgm:prSet presAssocID="{99F3CAB7-21B0-7F4F-9F31-B484156E65DC}" presName="Name13" presStyleLbl="parChTrans1D2" presStyleIdx="1" presStyleCnt="3"/>
      <dgm:spPr/>
      <dgm:t>
        <a:bodyPr/>
        <a:lstStyle/>
        <a:p>
          <a:endParaRPr lang="en-US"/>
        </a:p>
      </dgm:t>
    </dgm:pt>
    <dgm:pt modelId="{D51B9742-DAE1-6445-BA08-7B736A0DDF52}" type="pres">
      <dgm:prSet presAssocID="{9225A0EB-2A55-044E-A1C9-E41DF2469804}" presName="childText" presStyleLbl="bgAcc1" presStyleIdx="1" presStyleCnt="3" custScaleX="464545" custScaleY="135194">
        <dgm:presLayoutVars>
          <dgm:bulletEnabled val="1"/>
        </dgm:presLayoutVars>
      </dgm:prSet>
      <dgm:spPr/>
      <dgm:t>
        <a:bodyPr/>
        <a:lstStyle/>
        <a:p>
          <a:endParaRPr lang="en-US"/>
        </a:p>
      </dgm:t>
    </dgm:pt>
    <dgm:pt modelId="{72040C19-05FB-FD4B-A333-542FAAC62A96}" type="pres">
      <dgm:prSet presAssocID="{E4EF5358-0D3A-2F47-B10B-4C75BA066055}" presName="Name13" presStyleLbl="parChTrans1D2" presStyleIdx="2" presStyleCnt="3"/>
      <dgm:spPr/>
      <dgm:t>
        <a:bodyPr/>
        <a:lstStyle/>
        <a:p>
          <a:endParaRPr lang="en-US"/>
        </a:p>
      </dgm:t>
    </dgm:pt>
    <dgm:pt modelId="{3ED6D0A7-999E-6947-9529-FF328DAE2CEA}" type="pres">
      <dgm:prSet presAssocID="{79AEF289-E912-7642-B16B-C12005DD4C4B}" presName="childText" presStyleLbl="bgAcc1" presStyleIdx="2" presStyleCnt="3" custScaleX="464545" custScaleY="134606">
        <dgm:presLayoutVars>
          <dgm:bulletEnabled val="1"/>
        </dgm:presLayoutVars>
      </dgm:prSet>
      <dgm:spPr/>
      <dgm:t>
        <a:bodyPr/>
        <a:lstStyle/>
        <a:p>
          <a:endParaRPr lang="en-US"/>
        </a:p>
      </dgm:t>
    </dgm:pt>
  </dgm:ptLst>
  <dgm:cxnLst>
    <dgm:cxn modelId="{19195438-271F-B44C-AE6D-1C2FE898C9DD}" type="presOf" srcId="{748BBCF8-65EE-2E49-BF9C-2061F6BA481B}" destId="{DD56AEF5-5ACC-5C47-B7D1-124ABCABA067}" srcOrd="0" destOrd="0" presId="urn:microsoft.com/office/officeart/2005/8/layout/hierarchy3"/>
    <dgm:cxn modelId="{05C36AFD-160F-8E4D-A15E-621E48F14DF9}" srcId="{A0263D00-934A-E543-9E38-D083CA80995E}" destId="{79AEF289-E912-7642-B16B-C12005DD4C4B}" srcOrd="2" destOrd="0" parTransId="{E4EF5358-0D3A-2F47-B10B-4C75BA066055}" sibTransId="{1D503DA5-8A6A-7548-B46C-92CDB5350D6E}"/>
    <dgm:cxn modelId="{F35A4DC9-A9FA-BB47-A64E-6C19FFD2620F}" srcId="{A0263D00-934A-E543-9E38-D083CA80995E}" destId="{9225A0EB-2A55-044E-A1C9-E41DF2469804}" srcOrd="1" destOrd="0" parTransId="{99F3CAB7-21B0-7F4F-9F31-B484156E65DC}" sibTransId="{40AF5079-6773-D740-919E-A5DBB2F03B80}"/>
    <dgm:cxn modelId="{92154C83-9DE4-8B4F-97F3-EA92B9E8C142}" srcId="{A0263D00-934A-E543-9E38-D083CA80995E}" destId="{9299CB15-2860-404F-9DE5-1D5142F57BE1}" srcOrd="0" destOrd="0" parTransId="{748BBCF8-65EE-2E49-BF9C-2061F6BA481B}" sibTransId="{E2845859-28F9-C14D-B330-94FF3F3DF044}"/>
    <dgm:cxn modelId="{C22C5E75-4BBF-BF45-8547-06A39B90A2F6}" type="presOf" srcId="{A0263D00-934A-E543-9E38-D083CA80995E}" destId="{3337362B-83CC-6F48-B5BC-39063F693754}" srcOrd="1" destOrd="0" presId="urn:microsoft.com/office/officeart/2005/8/layout/hierarchy3"/>
    <dgm:cxn modelId="{08C9ECDD-9F3A-E74B-8484-CAEFD3D21023}" type="presOf" srcId="{9299CB15-2860-404F-9DE5-1D5142F57BE1}" destId="{2E8BE501-7011-9146-BF75-545C619BD038}" srcOrd="0" destOrd="0" presId="urn:microsoft.com/office/officeart/2005/8/layout/hierarchy3"/>
    <dgm:cxn modelId="{CD6D5A9A-0BC5-784E-B212-DB795AF62779}" type="presOf" srcId="{CDB5D2CA-B787-6649-A7B3-2DD9E2C94C41}" destId="{FEE9BDF1-02CA-D644-9049-B0014EE793A1}" srcOrd="0" destOrd="0" presId="urn:microsoft.com/office/officeart/2005/8/layout/hierarchy3"/>
    <dgm:cxn modelId="{D860F85F-797D-EF43-921C-72970780F874}" type="presOf" srcId="{79AEF289-E912-7642-B16B-C12005DD4C4B}" destId="{3ED6D0A7-999E-6947-9529-FF328DAE2CEA}" srcOrd="0" destOrd="0" presId="urn:microsoft.com/office/officeart/2005/8/layout/hierarchy3"/>
    <dgm:cxn modelId="{EA3742D8-8113-F540-AABD-FD8BE8EFEE49}" srcId="{CDB5D2CA-B787-6649-A7B3-2DD9E2C94C41}" destId="{A0263D00-934A-E543-9E38-D083CA80995E}" srcOrd="0" destOrd="0" parTransId="{9EE5A2BE-33DA-4647-B0E2-EC9E0A4436E2}" sibTransId="{BAD7A0E0-FF8D-914A-9171-F9618A1393C6}"/>
    <dgm:cxn modelId="{085270A1-B6F7-DE4B-BAAA-FAA177CBF025}" type="presOf" srcId="{99F3CAB7-21B0-7F4F-9F31-B484156E65DC}" destId="{FA5FA4DB-F75A-D04D-BBF7-9A90BC0D128C}" srcOrd="0" destOrd="0" presId="urn:microsoft.com/office/officeart/2005/8/layout/hierarchy3"/>
    <dgm:cxn modelId="{5789346E-B70E-AB47-954C-F1EC39D9DCA1}" type="presOf" srcId="{9225A0EB-2A55-044E-A1C9-E41DF2469804}" destId="{D51B9742-DAE1-6445-BA08-7B736A0DDF52}" srcOrd="0" destOrd="0" presId="urn:microsoft.com/office/officeart/2005/8/layout/hierarchy3"/>
    <dgm:cxn modelId="{403D84B2-B386-E04E-BC21-2225ECB15FE6}" type="presOf" srcId="{E4EF5358-0D3A-2F47-B10B-4C75BA066055}" destId="{72040C19-05FB-FD4B-A333-542FAAC62A96}" srcOrd="0" destOrd="0" presId="urn:microsoft.com/office/officeart/2005/8/layout/hierarchy3"/>
    <dgm:cxn modelId="{546D3042-FDD8-6F4E-93E1-684D830669CF}" type="presOf" srcId="{A0263D00-934A-E543-9E38-D083CA80995E}" destId="{587175CC-D5FA-2045-BCB0-E9F19AAAB2FE}" srcOrd="0" destOrd="0" presId="urn:microsoft.com/office/officeart/2005/8/layout/hierarchy3"/>
    <dgm:cxn modelId="{5586CDA7-295D-0F42-A829-1C6269022201}" type="presParOf" srcId="{FEE9BDF1-02CA-D644-9049-B0014EE793A1}" destId="{CD121664-B87B-D647-A9B4-4683914D4F34}" srcOrd="0" destOrd="0" presId="urn:microsoft.com/office/officeart/2005/8/layout/hierarchy3"/>
    <dgm:cxn modelId="{86E6A119-0F67-834F-AA6D-F664F4C01292}" type="presParOf" srcId="{CD121664-B87B-D647-A9B4-4683914D4F34}" destId="{281F30CA-C655-4948-B85C-F4BDCA785128}" srcOrd="0" destOrd="0" presId="urn:microsoft.com/office/officeart/2005/8/layout/hierarchy3"/>
    <dgm:cxn modelId="{DCBA34B7-D8EC-AF44-8563-5AE2C6DD761F}" type="presParOf" srcId="{281F30CA-C655-4948-B85C-F4BDCA785128}" destId="{587175CC-D5FA-2045-BCB0-E9F19AAAB2FE}" srcOrd="0" destOrd="0" presId="urn:microsoft.com/office/officeart/2005/8/layout/hierarchy3"/>
    <dgm:cxn modelId="{976C94CF-B4FF-7041-9219-F3E767F844F5}" type="presParOf" srcId="{281F30CA-C655-4948-B85C-F4BDCA785128}" destId="{3337362B-83CC-6F48-B5BC-39063F693754}" srcOrd="1" destOrd="0" presId="urn:microsoft.com/office/officeart/2005/8/layout/hierarchy3"/>
    <dgm:cxn modelId="{CDFBCE36-E8F7-9E46-92A2-EAC5F2DF262A}" type="presParOf" srcId="{CD121664-B87B-D647-A9B4-4683914D4F34}" destId="{4DB26591-3BBA-2F4E-984E-D6F5F411DF6D}" srcOrd="1" destOrd="0" presId="urn:microsoft.com/office/officeart/2005/8/layout/hierarchy3"/>
    <dgm:cxn modelId="{A90332E9-1C9B-2F48-AC53-277A0820D0AF}" type="presParOf" srcId="{4DB26591-3BBA-2F4E-984E-D6F5F411DF6D}" destId="{DD56AEF5-5ACC-5C47-B7D1-124ABCABA067}" srcOrd="0" destOrd="0" presId="urn:microsoft.com/office/officeart/2005/8/layout/hierarchy3"/>
    <dgm:cxn modelId="{83F50460-317E-384A-BF27-36D0DA83BD04}" type="presParOf" srcId="{4DB26591-3BBA-2F4E-984E-D6F5F411DF6D}" destId="{2E8BE501-7011-9146-BF75-545C619BD038}" srcOrd="1" destOrd="0" presId="urn:microsoft.com/office/officeart/2005/8/layout/hierarchy3"/>
    <dgm:cxn modelId="{B7FE9DF1-7AB2-5645-A690-C40C631709B4}" type="presParOf" srcId="{4DB26591-3BBA-2F4E-984E-D6F5F411DF6D}" destId="{FA5FA4DB-F75A-D04D-BBF7-9A90BC0D128C}" srcOrd="2" destOrd="0" presId="urn:microsoft.com/office/officeart/2005/8/layout/hierarchy3"/>
    <dgm:cxn modelId="{39219AF1-A05A-AA46-B7A5-FE3A53727F61}" type="presParOf" srcId="{4DB26591-3BBA-2F4E-984E-D6F5F411DF6D}" destId="{D51B9742-DAE1-6445-BA08-7B736A0DDF52}" srcOrd="3" destOrd="0" presId="urn:microsoft.com/office/officeart/2005/8/layout/hierarchy3"/>
    <dgm:cxn modelId="{89697214-539B-4044-9159-756DCF6985F6}" type="presParOf" srcId="{4DB26591-3BBA-2F4E-984E-D6F5F411DF6D}" destId="{72040C19-05FB-FD4B-A333-542FAAC62A96}" srcOrd="4" destOrd="0" presId="urn:microsoft.com/office/officeart/2005/8/layout/hierarchy3"/>
    <dgm:cxn modelId="{BD031C66-92D0-B14A-A696-CF201A049F32}" type="presParOf" srcId="{4DB26591-3BBA-2F4E-984E-D6F5F411DF6D}" destId="{3ED6D0A7-999E-6947-9529-FF328DAE2CEA}" srcOrd="5" destOrd="0" presId="urn:microsoft.com/office/officeart/2005/8/layout/hierarchy3"/>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DB5D2CA-B787-6649-A7B3-2DD9E2C94C41}" type="doc">
      <dgm:prSet loTypeId="urn:microsoft.com/office/officeart/2005/8/layout/hierarchy3" loCatId="" qsTypeId="urn:microsoft.com/office/officeart/2005/8/quickstyle/simple1" qsCatId="simple" csTypeId="urn:microsoft.com/office/officeart/2005/8/colors/accent2_5" csCatId="accent2" phldr="1"/>
      <dgm:spPr/>
      <dgm:t>
        <a:bodyPr/>
        <a:lstStyle/>
        <a:p>
          <a:endParaRPr lang="en-US"/>
        </a:p>
      </dgm:t>
    </dgm:pt>
    <dgm:pt modelId="{A0263D00-934A-E543-9E38-D083CA80995E}">
      <dgm:prSet phldrT="[Text]" custT="1"/>
      <dgm:spPr>
        <a:solidFill>
          <a:schemeClr val="accent6">
            <a:lumMod val="60000"/>
            <a:lumOff val="40000"/>
            <a:alpha val="90000"/>
          </a:schemeClr>
        </a:solidFill>
      </dgm:spPr>
      <dgm:t>
        <a:bodyPr/>
        <a:lstStyle/>
        <a:p>
          <a:r>
            <a:rPr lang="en-US" sz="3600" b="1" dirty="0" smtClean="0">
              <a:solidFill>
                <a:schemeClr val="tx1"/>
              </a:solidFill>
              <a:latin typeface="Arial" charset="0"/>
              <a:ea typeface="Arial" charset="0"/>
              <a:cs typeface="Arial" charset="0"/>
            </a:rPr>
            <a:t>Aging in </a:t>
          </a:r>
          <a:r>
            <a:rPr lang="en-US" sz="3600" b="1" dirty="0" err="1" smtClean="0">
              <a:solidFill>
                <a:schemeClr val="tx1"/>
              </a:solidFill>
              <a:latin typeface="Arial" charset="0"/>
              <a:ea typeface="Arial" charset="0"/>
              <a:cs typeface="Arial" charset="0"/>
            </a:rPr>
            <a:t>CAMChem</a:t>
          </a:r>
          <a:r>
            <a:rPr lang="en-US" sz="3600" b="1" dirty="0" smtClean="0">
              <a:solidFill>
                <a:schemeClr val="tx1"/>
              </a:solidFill>
              <a:latin typeface="Arial" charset="0"/>
              <a:ea typeface="Arial" charset="0"/>
              <a:cs typeface="Arial" charset="0"/>
            </a:rPr>
            <a:t> and </a:t>
          </a:r>
          <a:r>
            <a:rPr lang="en-US" sz="3600" b="1" dirty="0" err="1" smtClean="0">
              <a:solidFill>
                <a:schemeClr val="tx1"/>
              </a:solidFill>
              <a:latin typeface="Arial" charset="0"/>
              <a:ea typeface="Arial" charset="0"/>
              <a:cs typeface="Arial" charset="0"/>
            </a:rPr>
            <a:t>PartMC</a:t>
          </a:r>
          <a:r>
            <a:rPr lang="en-US" sz="3600" b="1" dirty="0" smtClean="0">
              <a:solidFill>
                <a:schemeClr val="tx1"/>
              </a:solidFill>
              <a:latin typeface="Arial" charset="0"/>
              <a:ea typeface="Arial" charset="0"/>
              <a:cs typeface="Arial" charset="0"/>
            </a:rPr>
            <a:t> MOSAIC</a:t>
          </a:r>
          <a:endParaRPr lang="en-US" sz="3600" b="1" dirty="0">
            <a:solidFill>
              <a:schemeClr val="tx1"/>
            </a:solidFill>
            <a:latin typeface="Arial" charset="0"/>
            <a:ea typeface="Arial" charset="0"/>
            <a:cs typeface="Arial" charset="0"/>
          </a:endParaRPr>
        </a:p>
      </dgm:t>
    </dgm:pt>
    <dgm:pt modelId="{9EE5A2BE-33DA-4647-B0E2-EC9E0A4436E2}" type="parTrans" cxnId="{EA3742D8-8113-F540-AABD-FD8BE8EFEE49}">
      <dgm:prSet/>
      <dgm:spPr/>
      <dgm:t>
        <a:bodyPr/>
        <a:lstStyle/>
        <a:p>
          <a:endParaRPr lang="en-US"/>
        </a:p>
      </dgm:t>
    </dgm:pt>
    <dgm:pt modelId="{BAD7A0E0-FF8D-914A-9171-F9618A1393C6}" type="sibTrans" cxnId="{EA3742D8-8113-F540-AABD-FD8BE8EFEE49}">
      <dgm:prSet/>
      <dgm:spPr/>
      <dgm:t>
        <a:bodyPr/>
        <a:lstStyle/>
        <a:p>
          <a:endParaRPr lang="en-US"/>
        </a:p>
      </dgm:t>
    </dgm:pt>
    <dgm:pt modelId="{24191890-FE2F-A540-82B9-ACFA28A9552C}">
      <dgm:prSet phldrT="[Text]"/>
      <dgm:spPr/>
      <dgm:t>
        <a:bodyPr/>
        <a:lstStyle/>
        <a:p>
          <a:r>
            <a:rPr lang="en-US" dirty="0" err="1" smtClean="0"/>
            <a:t>CAMChem</a:t>
          </a:r>
          <a:r>
            <a:rPr lang="en-US" dirty="0" smtClean="0"/>
            <a:t> uses </a:t>
          </a:r>
          <a:r>
            <a:rPr lang="en-US" b="1" dirty="0" smtClean="0">
              <a:solidFill>
                <a:schemeClr val="tx1"/>
              </a:solidFill>
            </a:rPr>
            <a:t>mechanistic</a:t>
          </a:r>
          <a:r>
            <a:rPr lang="en-US" dirty="0" smtClean="0"/>
            <a:t> aging rates,</a:t>
          </a:r>
          <a:r>
            <a:rPr lang="en-US" baseline="0" dirty="0" smtClean="0"/>
            <a:t> </a:t>
          </a:r>
          <a:r>
            <a:rPr lang="en-US" dirty="0" smtClean="0"/>
            <a:t>very </a:t>
          </a:r>
          <a:r>
            <a:rPr lang="en-US" b="1" dirty="0" smtClean="0"/>
            <a:t>sensitive</a:t>
          </a:r>
          <a:r>
            <a:rPr lang="en-US" dirty="0" smtClean="0"/>
            <a:t> to the choices of assumed parameters. [3]</a:t>
          </a:r>
          <a:endParaRPr lang="en-US" dirty="0"/>
        </a:p>
      </dgm:t>
    </dgm:pt>
    <dgm:pt modelId="{A78DE8E0-452F-8743-A6BE-8523C2356307}" type="parTrans" cxnId="{63B6C9BB-847A-9241-9842-054B99913C94}">
      <dgm:prSet/>
      <dgm:spPr/>
      <dgm:t>
        <a:bodyPr/>
        <a:lstStyle/>
        <a:p>
          <a:endParaRPr lang="en-US"/>
        </a:p>
      </dgm:t>
    </dgm:pt>
    <dgm:pt modelId="{7A6F869E-1763-2045-9A84-1CF42ED975DA}" type="sibTrans" cxnId="{63B6C9BB-847A-9241-9842-054B99913C94}">
      <dgm:prSet/>
      <dgm:spPr/>
      <dgm:t>
        <a:bodyPr/>
        <a:lstStyle/>
        <a:p>
          <a:endParaRPr lang="en-US"/>
        </a:p>
      </dgm:t>
    </dgm:pt>
    <dgm:pt modelId="{3E6C7FC2-387D-CC4C-8E00-AD480A6FB7DC}">
      <dgm:prSet phldrT="[Text]"/>
      <dgm:spPr/>
      <dgm:t>
        <a:bodyPr/>
        <a:lstStyle/>
        <a:p>
          <a:r>
            <a:rPr lang="en-US" dirty="0" smtClean="0"/>
            <a:t>Particle resolved model (</a:t>
          </a:r>
          <a:r>
            <a:rPr lang="en-US" dirty="0" err="1" smtClean="0"/>
            <a:t>PartMC</a:t>
          </a:r>
          <a:r>
            <a:rPr lang="en-US" dirty="0" smtClean="0"/>
            <a:t>-MOSAIC)</a:t>
          </a:r>
          <a:r>
            <a:rPr lang="en-US" baseline="0" dirty="0" smtClean="0"/>
            <a:t> </a:t>
          </a:r>
          <a:r>
            <a:rPr lang="en-US" dirty="0" smtClean="0"/>
            <a:t>estimates BC aging timescales </a:t>
          </a:r>
          <a:r>
            <a:rPr lang="en-US" b="1" dirty="0" smtClean="0"/>
            <a:t>more precisely</a:t>
          </a:r>
          <a:r>
            <a:rPr lang="en-US" b="1" baseline="0" dirty="0" smtClean="0"/>
            <a:t> </a:t>
          </a:r>
          <a:r>
            <a:rPr lang="en-US" dirty="0" smtClean="0"/>
            <a:t>by tracing the mass and</a:t>
          </a:r>
          <a:r>
            <a:rPr lang="en-US" baseline="0" dirty="0" smtClean="0"/>
            <a:t> composition of </a:t>
          </a:r>
          <a:r>
            <a:rPr lang="en-US" dirty="0" smtClean="0"/>
            <a:t>individual particles. [4]</a:t>
          </a:r>
          <a:endParaRPr lang="en-US" dirty="0"/>
        </a:p>
      </dgm:t>
    </dgm:pt>
    <dgm:pt modelId="{E280ABC2-A97D-E04B-9ED7-2F6DC3C30C4B}" type="parTrans" cxnId="{BAA9C03B-2EB6-DE49-8E18-9BB5B7156CF0}">
      <dgm:prSet/>
      <dgm:spPr/>
      <dgm:t>
        <a:bodyPr/>
        <a:lstStyle/>
        <a:p>
          <a:endParaRPr lang="en-US"/>
        </a:p>
      </dgm:t>
    </dgm:pt>
    <dgm:pt modelId="{EF24994D-1722-E34F-B587-70E137C1FB98}" type="sibTrans" cxnId="{BAA9C03B-2EB6-DE49-8E18-9BB5B7156CF0}">
      <dgm:prSet/>
      <dgm:spPr/>
      <dgm:t>
        <a:bodyPr/>
        <a:lstStyle/>
        <a:p>
          <a:endParaRPr lang="en-US"/>
        </a:p>
      </dgm:t>
    </dgm:pt>
    <dgm:pt modelId="{2F422452-41FC-B644-B7F6-6124EE487426}">
      <dgm:prSet phldrT="[Text]"/>
      <dgm:spPr/>
      <dgm:t>
        <a:bodyPr/>
        <a:lstStyle/>
        <a:p>
          <a:r>
            <a:rPr lang="en-US" dirty="0" err="1" smtClean="0"/>
            <a:t>PartMC</a:t>
          </a:r>
          <a:r>
            <a:rPr lang="en-US" dirty="0" smtClean="0"/>
            <a:t>-MOSIAC </a:t>
          </a:r>
          <a:r>
            <a:rPr lang="en-US" b="1" dirty="0" smtClean="0"/>
            <a:t>parameterization of BC’s aging </a:t>
          </a:r>
          <a:r>
            <a:rPr lang="en-US" dirty="0" smtClean="0"/>
            <a:t>can be applied to the </a:t>
          </a:r>
          <a:r>
            <a:rPr lang="en-US" b="1" dirty="0" smtClean="0"/>
            <a:t>output of </a:t>
          </a:r>
          <a:r>
            <a:rPr lang="en-US" b="1" dirty="0" err="1" smtClean="0"/>
            <a:t>CAMChem</a:t>
          </a:r>
          <a:r>
            <a:rPr lang="en-US" b="1" baseline="0" dirty="0" smtClean="0"/>
            <a:t> model </a:t>
          </a:r>
          <a:r>
            <a:rPr lang="en-US" dirty="0" smtClean="0"/>
            <a:t>to assess the accuracy of</a:t>
          </a:r>
          <a:r>
            <a:rPr lang="en-US" baseline="0" dirty="0" smtClean="0"/>
            <a:t> its </a:t>
          </a:r>
          <a:r>
            <a:rPr lang="en-US" dirty="0" smtClean="0"/>
            <a:t>aging criterion. [2]</a:t>
          </a:r>
          <a:endParaRPr lang="en-US" dirty="0"/>
        </a:p>
      </dgm:t>
    </dgm:pt>
    <dgm:pt modelId="{2F8DB05A-946E-4146-AA6D-AFE28CD50133}" type="parTrans" cxnId="{E72E2073-8152-604B-81D8-3AA3A4BEEE89}">
      <dgm:prSet/>
      <dgm:spPr/>
      <dgm:t>
        <a:bodyPr/>
        <a:lstStyle/>
        <a:p>
          <a:endParaRPr lang="en-US"/>
        </a:p>
      </dgm:t>
    </dgm:pt>
    <dgm:pt modelId="{7E51BF96-CE5B-C844-99E0-01D37FF5EFF7}" type="sibTrans" cxnId="{E72E2073-8152-604B-81D8-3AA3A4BEEE89}">
      <dgm:prSet/>
      <dgm:spPr/>
      <dgm:t>
        <a:bodyPr/>
        <a:lstStyle/>
        <a:p>
          <a:endParaRPr lang="en-US"/>
        </a:p>
      </dgm:t>
    </dgm:pt>
    <dgm:pt modelId="{FEE9BDF1-02CA-D644-9049-B0014EE793A1}" type="pres">
      <dgm:prSet presAssocID="{CDB5D2CA-B787-6649-A7B3-2DD9E2C94C41}" presName="diagram" presStyleCnt="0">
        <dgm:presLayoutVars>
          <dgm:chPref val="1"/>
          <dgm:dir/>
          <dgm:animOne val="branch"/>
          <dgm:animLvl val="lvl"/>
          <dgm:resizeHandles/>
        </dgm:presLayoutVars>
      </dgm:prSet>
      <dgm:spPr/>
      <dgm:t>
        <a:bodyPr/>
        <a:lstStyle/>
        <a:p>
          <a:endParaRPr lang="en-US"/>
        </a:p>
      </dgm:t>
    </dgm:pt>
    <dgm:pt modelId="{CD121664-B87B-D647-A9B4-4683914D4F34}" type="pres">
      <dgm:prSet presAssocID="{A0263D00-934A-E543-9E38-D083CA80995E}" presName="root" presStyleCnt="0"/>
      <dgm:spPr/>
    </dgm:pt>
    <dgm:pt modelId="{281F30CA-C655-4948-B85C-F4BDCA785128}" type="pres">
      <dgm:prSet presAssocID="{A0263D00-934A-E543-9E38-D083CA80995E}" presName="rootComposite" presStyleCnt="0"/>
      <dgm:spPr/>
    </dgm:pt>
    <dgm:pt modelId="{587175CC-D5FA-2045-BCB0-E9F19AAAB2FE}" type="pres">
      <dgm:prSet presAssocID="{A0263D00-934A-E543-9E38-D083CA80995E}" presName="rootText" presStyleLbl="node1" presStyleIdx="0" presStyleCnt="1" custScaleX="250673" custScaleY="41508"/>
      <dgm:spPr/>
      <dgm:t>
        <a:bodyPr/>
        <a:lstStyle/>
        <a:p>
          <a:endParaRPr lang="en-US"/>
        </a:p>
      </dgm:t>
    </dgm:pt>
    <dgm:pt modelId="{3337362B-83CC-6F48-B5BC-39063F693754}" type="pres">
      <dgm:prSet presAssocID="{A0263D00-934A-E543-9E38-D083CA80995E}" presName="rootConnector" presStyleLbl="node1" presStyleIdx="0" presStyleCnt="1"/>
      <dgm:spPr/>
      <dgm:t>
        <a:bodyPr/>
        <a:lstStyle/>
        <a:p>
          <a:endParaRPr lang="en-US"/>
        </a:p>
      </dgm:t>
    </dgm:pt>
    <dgm:pt modelId="{4DB26591-3BBA-2F4E-984E-D6F5F411DF6D}" type="pres">
      <dgm:prSet presAssocID="{A0263D00-934A-E543-9E38-D083CA80995E}" presName="childShape" presStyleCnt="0"/>
      <dgm:spPr/>
    </dgm:pt>
    <dgm:pt modelId="{38505F6F-681D-9545-A345-32BCB6B0B41D}" type="pres">
      <dgm:prSet presAssocID="{A78DE8E0-452F-8743-A6BE-8523C2356307}" presName="Name13" presStyleLbl="parChTrans1D2" presStyleIdx="0" presStyleCnt="3"/>
      <dgm:spPr/>
      <dgm:t>
        <a:bodyPr/>
        <a:lstStyle/>
        <a:p>
          <a:endParaRPr lang="en-US"/>
        </a:p>
      </dgm:t>
    </dgm:pt>
    <dgm:pt modelId="{13F05DA4-A494-0047-8EA2-1EA48F697579}" type="pres">
      <dgm:prSet presAssocID="{24191890-FE2F-A540-82B9-ACFA28A9552C}" presName="childText" presStyleLbl="bgAcc1" presStyleIdx="0" presStyleCnt="3" custScaleX="238302" custScaleY="69003">
        <dgm:presLayoutVars>
          <dgm:bulletEnabled val="1"/>
        </dgm:presLayoutVars>
      </dgm:prSet>
      <dgm:spPr/>
      <dgm:t>
        <a:bodyPr/>
        <a:lstStyle/>
        <a:p>
          <a:endParaRPr lang="en-US"/>
        </a:p>
      </dgm:t>
    </dgm:pt>
    <dgm:pt modelId="{6659A6AF-33D7-5948-AEB5-9C928231F03B}" type="pres">
      <dgm:prSet presAssocID="{E280ABC2-A97D-E04B-9ED7-2F6DC3C30C4B}" presName="Name13" presStyleLbl="parChTrans1D2" presStyleIdx="1" presStyleCnt="3"/>
      <dgm:spPr/>
      <dgm:t>
        <a:bodyPr/>
        <a:lstStyle/>
        <a:p>
          <a:endParaRPr lang="en-US"/>
        </a:p>
      </dgm:t>
    </dgm:pt>
    <dgm:pt modelId="{10F59B42-D1C3-FB40-AF52-0D979E2F9CF6}" type="pres">
      <dgm:prSet presAssocID="{3E6C7FC2-387D-CC4C-8E00-AD480A6FB7DC}" presName="childText" presStyleLbl="bgAcc1" presStyleIdx="1" presStyleCnt="3" custScaleX="238289" custScaleY="69173">
        <dgm:presLayoutVars>
          <dgm:bulletEnabled val="1"/>
        </dgm:presLayoutVars>
      </dgm:prSet>
      <dgm:spPr/>
      <dgm:t>
        <a:bodyPr/>
        <a:lstStyle/>
        <a:p>
          <a:endParaRPr lang="en-US"/>
        </a:p>
      </dgm:t>
    </dgm:pt>
    <dgm:pt modelId="{DB67A272-6A66-5244-95DC-713F7333D3D8}" type="pres">
      <dgm:prSet presAssocID="{2F8DB05A-946E-4146-AA6D-AFE28CD50133}" presName="Name13" presStyleLbl="parChTrans1D2" presStyleIdx="2" presStyleCnt="3"/>
      <dgm:spPr/>
      <dgm:t>
        <a:bodyPr/>
        <a:lstStyle/>
        <a:p>
          <a:endParaRPr lang="en-US"/>
        </a:p>
      </dgm:t>
    </dgm:pt>
    <dgm:pt modelId="{59EA1C72-A6A8-1345-B99F-222544D482E1}" type="pres">
      <dgm:prSet presAssocID="{2F422452-41FC-B644-B7F6-6124EE487426}" presName="childText" presStyleLbl="bgAcc1" presStyleIdx="2" presStyleCnt="3" custScaleX="238289" custScaleY="69003">
        <dgm:presLayoutVars>
          <dgm:bulletEnabled val="1"/>
        </dgm:presLayoutVars>
      </dgm:prSet>
      <dgm:spPr/>
      <dgm:t>
        <a:bodyPr/>
        <a:lstStyle/>
        <a:p>
          <a:endParaRPr lang="en-US"/>
        </a:p>
      </dgm:t>
    </dgm:pt>
  </dgm:ptLst>
  <dgm:cxnLst>
    <dgm:cxn modelId="{DE5B9D31-CD19-B043-B549-110E4D91832D}" type="presOf" srcId="{A0263D00-934A-E543-9E38-D083CA80995E}" destId="{587175CC-D5FA-2045-BCB0-E9F19AAAB2FE}" srcOrd="0" destOrd="0" presId="urn:microsoft.com/office/officeart/2005/8/layout/hierarchy3"/>
    <dgm:cxn modelId="{F5510D4D-5ECD-A64E-8FA3-08ACBB6F9287}" type="presOf" srcId="{CDB5D2CA-B787-6649-A7B3-2DD9E2C94C41}" destId="{FEE9BDF1-02CA-D644-9049-B0014EE793A1}" srcOrd="0" destOrd="0" presId="urn:microsoft.com/office/officeart/2005/8/layout/hierarchy3"/>
    <dgm:cxn modelId="{61A0D086-47C1-684A-BCF4-7CB64394F68B}" type="presOf" srcId="{2F422452-41FC-B644-B7F6-6124EE487426}" destId="{59EA1C72-A6A8-1345-B99F-222544D482E1}" srcOrd="0" destOrd="0" presId="urn:microsoft.com/office/officeart/2005/8/layout/hierarchy3"/>
    <dgm:cxn modelId="{7EE3CD31-3900-7849-A52A-AE9E5677CF6A}" type="presOf" srcId="{A0263D00-934A-E543-9E38-D083CA80995E}" destId="{3337362B-83CC-6F48-B5BC-39063F693754}" srcOrd="1" destOrd="0" presId="urn:microsoft.com/office/officeart/2005/8/layout/hierarchy3"/>
    <dgm:cxn modelId="{0532B502-8594-7647-B076-D2BF4F53BD8C}" type="presOf" srcId="{E280ABC2-A97D-E04B-9ED7-2F6DC3C30C4B}" destId="{6659A6AF-33D7-5948-AEB5-9C928231F03B}" srcOrd="0" destOrd="0" presId="urn:microsoft.com/office/officeart/2005/8/layout/hierarchy3"/>
    <dgm:cxn modelId="{5BEB5238-A4FF-F441-9C6D-85170DE64B01}" type="presOf" srcId="{3E6C7FC2-387D-CC4C-8E00-AD480A6FB7DC}" destId="{10F59B42-D1C3-FB40-AF52-0D979E2F9CF6}" srcOrd="0" destOrd="0" presId="urn:microsoft.com/office/officeart/2005/8/layout/hierarchy3"/>
    <dgm:cxn modelId="{BB53DE23-18D4-4C43-B52B-FA829E809075}" type="presOf" srcId="{24191890-FE2F-A540-82B9-ACFA28A9552C}" destId="{13F05DA4-A494-0047-8EA2-1EA48F697579}" srcOrd="0" destOrd="0" presId="urn:microsoft.com/office/officeart/2005/8/layout/hierarchy3"/>
    <dgm:cxn modelId="{E72E2073-8152-604B-81D8-3AA3A4BEEE89}" srcId="{A0263D00-934A-E543-9E38-D083CA80995E}" destId="{2F422452-41FC-B644-B7F6-6124EE487426}" srcOrd="2" destOrd="0" parTransId="{2F8DB05A-946E-4146-AA6D-AFE28CD50133}" sibTransId="{7E51BF96-CE5B-C844-99E0-01D37FF5EFF7}"/>
    <dgm:cxn modelId="{63B6C9BB-847A-9241-9842-054B99913C94}" srcId="{A0263D00-934A-E543-9E38-D083CA80995E}" destId="{24191890-FE2F-A540-82B9-ACFA28A9552C}" srcOrd="0" destOrd="0" parTransId="{A78DE8E0-452F-8743-A6BE-8523C2356307}" sibTransId="{7A6F869E-1763-2045-9A84-1CF42ED975DA}"/>
    <dgm:cxn modelId="{EA3742D8-8113-F540-AABD-FD8BE8EFEE49}" srcId="{CDB5D2CA-B787-6649-A7B3-2DD9E2C94C41}" destId="{A0263D00-934A-E543-9E38-D083CA80995E}" srcOrd="0" destOrd="0" parTransId="{9EE5A2BE-33DA-4647-B0E2-EC9E0A4436E2}" sibTransId="{BAD7A0E0-FF8D-914A-9171-F9618A1393C6}"/>
    <dgm:cxn modelId="{BAA9C03B-2EB6-DE49-8E18-9BB5B7156CF0}" srcId="{A0263D00-934A-E543-9E38-D083CA80995E}" destId="{3E6C7FC2-387D-CC4C-8E00-AD480A6FB7DC}" srcOrd="1" destOrd="0" parTransId="{E280ABC2-A97D-E04B-9ED7-2F6DC3C30C4B}" sibTransId="{EF24994D-1722-E34F-B587-70E137C1FB98}"/>
    <dgm:cxn modelId="{826E602B-9721-9148-9AC1-216CDD12DA92}" type="presOf" srcId="{A78DE8E0-452F-8743-A6BE-8523C2356307}" destId="{38505F6F-681D-9545-A345-32BCB6B0B41D}" srcOrd="0" destOrd="0" presId="urn:microsoft.com/office/officeart/2005/8/layout/hierarchy3"/>
    <dgm:cxn modelId="{B0745B27-5529-744A-8D78-8B33EC8D704C}" type="presOf" srcId="{2F8DB05A-946E-4146-AA6D-AFE28CD50133}" destId="{DB67A272-6A66-5244-95DC-713F7333D3D8}" srcOrd="0" destOrd="0" presId="urn:microsoft.com/office/officeart/2005/8/layout/hierarchy3"/>
    <dgm:cxn modelId="{BA417114-C9A5-A44E-9E83-FE45FBA2449E}" type="presParOf" srcId="{FEE9BDF1-02CA-D644-9049-B0014EE793A1}" destId="{CD121664-B87B-D647-A9B4-4683914D4F34}" srcOrd="0" destOrd="0" presId="urn:microsoft.com/office/officeart/2005/8/layout/hierarchy3"/>
    <dgm:cxn modelId="{30035264-81C8-5A44-87FF-A2E795B75F94}" type="presParOf" srcId="{CD121664-B87B-D647-A9B4-4683914D4F34}" destId="{281F30CA-C655-4948-B85C-F4BDCA785128}" srcOrd="0" destOrd="0" presId="urn:microsoft.com/office/officeart/2005/8/layout/hierarchy3"/>
    <dgm:cxn modelId="{8A68E616-6CAF-1145-933F-A98E54DC9198}" type="presParOf" srcId="{281F30CA-C655-4948-B85C-F4BDCA785128}" destId="{587175CC-D5FA-2045-BCB0-E9F19AAAB2FE}" srcOrd="0" destOrd="0" presId="urn:microsoft.com/office/officeart/2005/8/layout/hierarchy3"/>
    <dgm:cxn modelId="{462F9A2A-CDF2-4048-A6F8-380890A52BDA}" type="presParOf" srcId="{281F30CA-C655-4948-B85C-F4BDCA785128}" destId="{3337362B-83CC-6F48-B5BC-39063F693754}" srcOrd="1" destOrd="0" presId="urn:microsoft.com/office/officeart/2005/8/layout/hierarchy3"/>
    <dgm:cxn modelId="{5355ED66-5EC8-CF46-B23A-BE03880BF212}" type="presParOf" srcId="{CD121664-B87B-D647-A9B4-4683914D4F34}" destId="{4DB26591-3BBA-2F4E-984E-D6F5F411DF6D}" srcOrd="1" destOrd="0" presId="urn:microsoft.com/office/officeart/2005/8/layout/hierarchy3"/>
    <dgm:cxn modelId="{09C1C2E5-2A08-1F4C-B75D-18C33AC00CC1}" type="presParOf" srcId="{4DB26591-3BBA-2F4E-984E-D6F5F411DF6D}" destId="{38505F6F-681D-9545-A345-32BCB6B0B41D}" srcOrd="0" destOrd="0" presId="urn:microsoft.com/office/officeart/2005/8/layout/hierarchy3"/>
    <dgm:cxn modelId="{DC2B1E16-BAE1-174C-BB0C-D4FFDE4CEE8B}" type="presParOf" srcId="{4DB26591-3BBA-2F4E-984E-D6F5F411DF6D}" destId="{13F05DA4-A494-0047-8EA2-1EA48F697579}" srcOrd="1" destOrd="0" presId="urn:microsoft.com/office/officeart/2005/8/layout/hierarchy3"/>
    <dgm:cxn modelId="{45C47E6E-F329-044D-A498-D8287A5D816E}" type="presParOf" srcId="{4DB26591-3BBA-2F4E-984E-D6F5F411DF6D}" destId="{6659A6AF-33D7-5948-AEB5-9C928231F03B}" srcOrd="2" destOrd="0" presId="urn:microsoft.com/office/officeart/2005/8/layout/hierarchy3"/>
    <dgm:cxn modelId="{5418DA26-6DDE-254A-B51A-F8EBCD934684}" type="presParOf" srcId="{4DB26591-3BBA-2F4E-984E-D6F5F411DF6D}" destId="{10F59B42-D1C3-FB40-AF52-0D979E2F9CF6}" srcOrd="3" destOrd="0" presId="urn:microsoft.com/office/officeart/2005/8/layout/hierarchy3"/>
    <dgm:cxn modelId="{DEFC9256-C26D-2C42-8A7C-265AEF025B82}" type="presParOf" srcId="{4DB26591-3BBA-2F4E-984E-D6F5F411DF6D}" destId="{DB67A272-6A66-5244-95DC-713F7333D3D8}" srcOrd="4" destOrd="0" presId="urn:microsoft.com/office/officeart/2005/8/layout/hierarchy3"/>
    <dgm:cxn modelId="{5C815525-A4BC-0043-808B-7BCDFC969F10}" type="presParOf" srcId="{4DB26591-3BBA-2F4E-984E-D6F5F411DF6D}" destId="{59EA1C72-A6A8-1345-B99F-222544D482E1}" srcOrd="5" destOrd="0" presId="urn:microsoft.com/office/officeart/2005/8/layout/hierarchy3"/>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solidFill>
                <a:schemeClr val="tx1"/>
              </a:solidFill>
            </a:rPr>
            <a:t>The</a:t>
          </a:r>
          <a:r>
            <a:rPr lang="en-US" sz="3100" kern="1200" baseline="0" dirty="0" smtClean="0">
              <a:solidFill>
                <a:schemeClr val="tx1"/>
              </a:solidFill>
            </a:rPr>
            <a:t> </a:t>
          </a:r>
          <a:r>
            <a:rPr lang="en-US" sz="3100" kern="1200" dirty="0" smtClean="0">
              <a:solidFill>
                <a:schemeClr val="tx1"/>
              </a:solidFill>
            </a:rPr>
            <a:t>‘aging’ process of BC.</a:t>
          </a:r>
          <a:endParaRPr lang="en-US" sz="31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0" y="712580"/>
          <a:ext cx="6208398" cy="1017069"/>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Climate Effect.</a:t>
          </a:r>
          <a:endParaRPr lang="en-US" sz="4000" kern="1200" dirty="0">
            <a:solidFill>
              <a:schemeClr val="tx1"/>
            </a:solidFill>
          </a:endParaRPr>
        </a:p>
      </dsp:txBody>
      <dsp:txXfrm>
        <a:off x="29789" y="742369"/>
        <a:ext cx="6148820" cy="957491"/>
      </dsp:txXfrm>
    </dsp:sp>
    <dsp:sp modelId="{DD56AEF5-5ACC-5C47-B7D1-124ABCABA067}">
      <dsp:nvSpPr>
        <dsp:cNvPr id="0" name=""/>
        <dsp:cNvSpPr/>
      </dsp:nvSpPr>
      <dsp:spPr>
        <a:xfrm>
          <a:off x="620839" y="1729650"/>
          <a:ext cx="622950" cy="758825"/>
        </a:xfrm>
        <a:custGeom>
          <a:avLst/>
          <a:gdLst/>
          <a:ahLst/>
          <a:cxnLst/>
          <a:rect l="0" t="0" r="0" b="0"/>
          <a:pathLst>
            <a:path>
              <a:moveTo>
                <a:pt x="0" y="0"/>
              </a:moveTo>
              <a:lnTo>
                <a:pt x="0" y="758825"/>
              </a:lnTo>
              <a:lnTo>
                <a:pt x="622950" y="75882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1243789" y="1979941"/>
          <a:ext cx="8120172"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strongly absorbs visible light, ranked as the 2</a:t>
          </a:r>
          <a:r>
            <a:rPr lang="en-US" sz="2200" kern="1200" baseline="30000" dirty="0" smtClean="0"/>
            <a:t>nd</a:t>
          </a:r>
          <a:r>
            <a:rPr lang="en-US" sz="2200" kern="1200" dirty="0" smtClean="0"/>
            <a:t> largest anthropogenic warming agent (1.1 W/m</a:t>
          </a:r>
          <a:r>
            <a:rPr lang="en-US" sz="2200" kern="1200" baseline="30000" dirty="0" smtClean="0"/>
            <a:t>2</a:t>
          </a:r>
          <a:r>
            <a:rPr lang="en-US" sz="2200" kern="1200" dirty="0" smtClean="0"/>
            <a:t>) after CO</a:t>
          </a:r>
          <a:r>
            <a:rPr lang="en-US" sz="2200" kern="1200" baseline="-25000" dirty="0" smtClean="0"/>
            <a:t>2</a:t>
          </a:r>
          <a:r>
            <a:rPr lang="en-US" sz="2200" kern="1200" baseline="30000" dirty="0" smtClean="0"/>
            <a:t> </a:t>
          </a:r>
          <a:r>
            <a:rPr lang="en-US" sz="2200" kern="1200" dirty="0" smtClean="0"/>
            <a:t>(1.6 W/m</a:t>
          </a:r>
          <a:r>
            <a:rPr lang="en-US" sz="2200" kern="1200" baseline="30000" dirty="0" smtClean="0"/>
            <a:t>2</a:t>
          </a:r>
          <a:r>
            <a:rPr lang="en-US" sz="2200" kern="1200" baseline="0" dirty="0" smtClean="0"/>
            <a:t>).</a:t>
          </a:r>
          <a:endParaRPr lang="en-US" sz="2200" kern="1200" dirty="0"/>
        </a:p>
      </dsp:txBody>
      <dsp:txXfrm>
        <a:off x="1273578" y="2009730"/>
        <a:ext cx="8060594" cy="957491"/>
      </dsp:txXfrm>
    </dsp:sp>
    <dsp:sp modelId="{FA5FA4DB-F75A-D04D-BBF7-9A90BC0D128C}">
      <dsp:nvSpPr>
        <dsp:cNvPr id="0" name=""/>
        <dsp:cNvSpPr/>
      </dsp:nvSpPr>
      <dsp:spPr>
        <a:xfrm>
          <a:off x="620839" y="1729650"/>
          <a:ext cx="622950" cy="2030163"/>
        </a:xfrm>
        <a:custGeom>
          <a:avLst/>
          <a:gdLst/>
          <a:ahLst/>
          <a:cxnLst/>
          <a:rect l="0" t="0" r="0" b="0"/>
          <a:pathLst>
            <a:path>
              <a:moveTo>
                <a:pt x="0" y="0"/>
              </a:moveTo>
              <a:lnTo>
                <a:pt x="0" y="2030163"/>
              </a:lnTo>
              <a:lnTo>
                <a:pt x="622950" y="20301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1243789" y="3251278"/>
          <a:ext cx="8200626"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b="1" kern="1200" dirty="0" smtClean="0"/>
            <a:t>Large uncertainties </a:t>
          </a:r>
          <a:r>
            <a:rPr lang="en-US" sz="2200" kern="1200" dirty="0" smtClean="0"/>
            <a:t>(0.17 to 2.1 W/m</a:t>
          </a:r>
          <a:r>
            <a:rPr lang="en-US" sz="2200" kern="1200" baseline="30000" dirty="0" smtClean="0"/>
            <a:t>2</a:t>
          </a:r>
          <a:r>
            <a:rPr lang="en-US" sz="2200" kern="1200" dirty="0" smtClean="0"/>
            <a:t>) exists</a:t>
          </a:r>
          <a:r>
            <a:rPr lang="en-US" sz="2200" kern="1200" baseline="0" dirty="0" smtClean="0"/>
            <a:t> </a:t>
          </a:r>
          <a:r>
            <a:rPr lang="en-US" sz="2200" kern="1200" dirty="0" smtClean="0"/>
            <a:t>in climate models.</a:t>
          </a:r>
          <a:endParaRPr lang="en-US" sz="2200" kern="1200" dirty="0"/>
        </a:p>
      </dsp:txBody>
      <dsp:txXfrm>
        <a:off x="1273578" y="3281067"/>
        <a:ext cx="8141048" cy="957491"/>
      </dsp:txXfrm>
    </dsp:sp>
    <dsp:sp modelId="{72040C19-05FB-FD4B-A333-542FAAC62A96}">
      <dsp:nvSpPr>
        <dsp:cNvPr id="0" name=""/>
        <dsp:cNvSpPr/>
      </dsp:nvSpPr>
      <dsp:spPr>
        <a:xfrm>
          <a:off x="620839" y="1729650"/>
          <a:ext cx="622950" cy="3301500"/>
        </a:xfrm>
        <a:custGeom>
          <a:avLst/>
          <a:gdLst/>
          <a:ahLst/>
          <a:cxnLst/>
          <a:rect l="0" t="0" r="0" b="0"/>
          <a:pathLst>
            <a:path>
              <a:moveTo>
                <a:pt x="0" y="0"/>
              </a:moveTo>
              <a:lnTo>
                <a:pt x="0" y="3301500"/>
              </a:lnTo>
              <a:lnTo>
                <a:pt x="622950" y="3301500"/>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1243789" y="4522616"/>
          <a:ext cx="8147999" cy="1017069"/>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Failure to capture aging is one </a:t>
          </a:r>
          <a:r>
            <a:rPr lang="en-US" sz="2200" b="1" kern="1200" dirty="0" smtClean="0"/>
            <a:t>key contribution </a:t>
          </a:r>
          <a:r>
            <a:rPr lang="en-US" sz="2200" kern="1200" dirty="0" smtClean="0"/>
            <a:t>to the uncertainties of BC burden and climate effect.</a:t>
          </a:r>
          <a:endParaRPr lang="en-US" sz="2200" kern="1200" dirty="0"/>
        </a:p>
      </dsp:txBody>
      <dsp:txXfrm>
        <a:off x="1273578" y="4552405"/>
        <a:ext cx="8088421" cy="9574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18EE1-1D93-D64A-9633-A8909107FA01}">
      <dsp:nvSpPr>
        <dsp:cNvPr id="0" name=""/>
        <dsp:cNvSpPr/>
      </dsp:nvSpPr>
      <dsp:spPr>
        <a:xfrm>
          <a:off x="6086" y="1423473"/>
          <a:ext cx="7995049" cy="872336"/>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smtClean="0">
              <a:solidFill>
                <a:schemeClr val="tx1"/>
              </a:solidFill>
            </a:rPr>
            <a:t>BC Aging in Climate Models</a:t>
          </a:r>
          <a:endParaRPr lang="en-US" sz="4000" kern="1200" dirty="0">
            <a:solidFill>
              <a:schemeClr val="tx1"/>
            </a:solidFill>
          </a:endParaRPr>
        </a:p>
      </dsp:txBody>
      <dsp:txXfrm>
        <a:off x="31636" y="1449023"/>
        <a:ext cx="7943949" cy="821236"/>
      </dsp:txXfrm>
    </dsp:sp>
    <dsp:sp modelId="{1EC6962B-8A8B-0143-9E17-8A3FB2851E81}">
      <dsp:nvSpPr>
        <dsp:cNvPr id="0" name=""/>
        <dsp:cNvSpPr/>
      </dsp:nvSpPr>
      <dsp:spPr>
        <a:xfrm>
          <a:off x="805591" y="2295810"/>
          <a:ext cx="799504" cy="982302"/>
        </a:xfrm>
        <a:custGeom>
          <a:avLst/>
          <a:gdLst/>
          <a:ahLst/>
          <a:cxnLst/>
          <a:rect l="0" t="0" r="0" b="0"/>
          <a:pathLst>
            <a:path>
              <a:moveTo>
                <a:pt x="0" y="0"/>
              </a:moveTo>
              <a:lnTo>
                <a:pt x="0" y="982302"/>
              </a:lnTo>
              <a:lnTo>
                <a:pt x="799504" y="982302"/>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1C2490-9E43-6941-A6F6-1BE6FFE46D8F}">
      <dsp:nvSpPr>
        <dsp:cNvPr id="0" name=""/>
        <dsp:cNvSpPr/>
      </dsp:nvSpPr>
      <dsp:spPr>
        <a:xfrm>
          <a:off x="1605096" y="2623244"/>
          <a:ext cx="7917555" cy="1309736"/>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BC particles are usually characterized with an </a:t>
          </a:r>
          <a:r>
            <a:rPr lang="en-US" sz="2200" b="1" kern="1200" dirty="0" smtClean="0"/>
            <a:t>arbitrary aging timescale </a:t>
          </a:r>
          <a:r>
            <a:rPr lang="en-US" sz="2200" kern="1200" dirty="0" smtClean="0"/>
            <a:t>(1-2 days) or with </a:t>
          </a:r>
          <a:r>
            <a:rPr lang="en-US" sz="2200" b="1" kern="1200" dirty="0" smtClean="0"/>
            <a:t>mechanistic transfer rates</a:t>
          </a:r>
          <a:r>
            <a:rPr lang="en-US" sz="2200" kern="1200" dirty="0" smtClean="0"/>
            <a:t>.</a:t>
          </a:r>
          <a:endParaRPr lang="en-US" sz="2200" kern="1200" dirty="0"/>
        </a:p>
      </dsp:txBody>
      <dsp:txXfrm>
        <a:off x="1643457" y="2661605"/>
        <a:ext cx="7840833" cy="1233014"/>
      </dsp:txXfrm>
    </dsp:sp>
    <dsp:sp modelId="{C3DB75D2-05AB-0D45-B99B-984F23F52D6F}">
      <dsp:nvSpPr>
        <dsp:cNvPr id="0" name=""/>
        <dsp:cNvSpPr/>
      </dsp:nvSpPr>
      <dsp:spPr>
        <a:xfrm>
          <a:off x="805591" y="2295810"/>
          <a:ext cx="799504" cy="2462363"/>
        </a:xfrm>
        <a:custGeom>
          <a:avLst/>
          <a:gdLst/>
          <a:ahLst/>
          <a:cxnLst/>
          <a:rect l="0" t="0" r="0" b="0"/>
          <a:pathLst>
            <a:path>
              <a:moveTo>
                <a:pt x="0" y="0"/>
              </a:moveTo>
              <a:lnTo>
                <a:pt x="0" y="2462363"/>
              </a:lnTo>
              <a:lnTo>
                <a:pt x="799504" y="246236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0B07DF-CF3D-7148-BDDA-7D168D78EF42}">
      <dsp:nvSpPr>
        <dsp:cNvPr id="0" name=""/>
        <dsp:cNvSpPr/>
      </dsp:nvSpPr>
      <dsp:spPr>
        <a:xfrm>
          <a:off x="1605096" y="4260414"/>
          <a:ext cx="7720235" cy="99551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Aging rates are very </a:t>
          </a:r>
          <a:r>
            <a:rPr lang="en-US" sz="2200" b="1" kern="1200" dirty="0" smtClean="0"/>
            <a:t>sensitive</a:t>
          </a:r>
          <a:r>
            <a:rPr lang="en-US" sz="2200" kern="1200" dirty="0" smtClean="0"/>
            <a:t> to the choices of assumed parameters.</a:t>
          </a:r>
          <a:endParaRPr lang="en-US" sz="2200" kern="1200" dirty="0"/>
        </a:p>
      </dsp:txBody>
      <dsp:txXfrm>
        <a:off x="1634254" y="4289572"/>
        <a:ext cx="7661919" cy="93720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1912" y="638074"/>
          <a:ext cx="8471541" cy="881680"/>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lvl="0" algn="ctr" defTabSz="1778000">
            <a:lnSpc>
              <a:spcPct val="90000"/>
            </a:lnSpc>
            <a:spcBef>
              <a:spcPct val="0"/>
            </a:spcBef>
            <a:spcAft>
              <a:spcPct val="35000"/>
            </a:spcAft>
          </a:pPr>
          <a:r>
            <a:rPr lang="en-US" sz="4000" kern="1200" dirty="0" err="1" smtClean="0">
              <a:solidFill>
                <a:schemeClr val="tx1"/>
              </a:solidFill>
            </a:rPr>
            <a:t>PartMC</a:t>
          </a:r>
          <a:r>
            <a:rPr lang="en-US" sz="4000" kern="1200" dirty="0" smtClean="0">
              <a:solidFill>
                <a:schemeClr val="tx1"/>
              </a:solidFill>
            </a:rPr>
            <a:t> MOSAIC and </a:t>
          </a:r>
          <a:r>
            <a:rPr lang="en-US" sz="4000" kern="1200" dirty="0" err="1" smtClean="0">
              <a:solidFill>
                <a:schemeClr val="tx1"/>
              </a:solidFill>
            </a:rPr>
            <a:t>CAMChem</a:t>
          </a:r>
          <a:endParaRPr lang="en-US" sz="4000" kern="1200" dirty="0">
            <a:solidFill>
              <a:schemeClr val="tx1"/>
            </a:solidFill>
          </a:endParaRPr>
        </a:p>
      </dsp:txBody>
      <dsp:txXfrm>
        <a:off x="27736" y="663898"/>
        <a:ext cx="8419893" cy="830032"/>
      </dsp:txXfrm>
    </dsp:sp>
    <dsp:sp modelId="{38505F6F-681D-9545-A345-32BCB6B0B41D}">
      <dsp:nvSpPr>
        <dsp:cNvPr id="0" name=""/>
        <dsp:cNvSpPr/>
      </dsp:nvSpPr>
      <dsp:spPr>
        <a:xfrm>
          <a:off x="849066" y="1519754"/>
          <a:ext cx="847154" cy="916624"/>
        </a:xfrm>
        <a:custGeom>
          <a:avLst/>
          <a:gdLst/>
          <a:ahLst/>
          <a:cxnLst/>
          <a:rect l="0" t="0" r="0" b="0"/>
          <a:pathLst>
            <a:path>
              <a:moveTo>
                <a:pt x="0" y="0"/>
              </a:moveTo>
              <a:lnTo>
                <a:pt x="0" y="916624"/>
              </a:lnTo>
              <a:lnTo>
                <a:pt x="847154" y="91662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696220" y="2050337"/>
          <a:ext cx="7295251" cy="772083"/>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CAMChem</a:t>
          </a:r>
          <a:r>
            <a:rPr lang="en-US" sz="2200" kern="1200" dirty="0" smtClean="0"/>
            <a:t> uses </a:t>
          </a:r>
          <a:r>
            <a:rPr lang="en-US" sz="2200" b="1" kern="1200" dirty="0" smtClean="0">
              <a:solidFill>
                <a:schemeClr val="tx1"/>
              </a:solidFill>
            </a:rPr>
            <a:t>mechanistic</a:t>
          </a:r>
          <a:r>
            <a:rPr lang="en-US" sz="2200" kern="1200" dirty="0" smtClean="0"/>
            <a:t> aging rates,</a:t>
          </a:r>
          <a:r>
            <a:rPr lang="en-US" sz="2200" kern="1200" baseline="0" dirty="0" smtClean="0"/>
            <a:t> </a:t>
          </a:r>
          <a:r>
            <a:rPr lang="en-US" sz="2200" kern="1200" dirty="0" smtClean="0"/>
            <a:t>very </a:t>
          </a:r>
          <a:r>
            <a:rPr lang="en-US" sz="2200" b="1" kern="1200" dirty="0" smtClean="0"/>
            <a:t>sensitive</a:t>
          </a:r>
          <a:r>
            <a:rPr lang="en-US" sz="2200" kern="1200" dirty="0" smtClean="0"/>
            <a:t> to the choices of assumed parameters.</a:t>
          </a:r>
          <a:endParaRPr lang="en-US" sz="2200" kern="1200" dirty="0"/>
        </a:p>
      </dsp:txBody>
      <dsp:txXfrm>
        <a:off x="1718834" y="2072951"/>
        <a:ext cx="7250023" cy="726855"/>
      </dsp:txXfrm>
    </dsp:sp>
    <dsp:sp modelId="{6659A6AF-33D7-5948-AEB5-9C928231F03B}">
      <dsp:nvSpPr>
        <dsp:cNvPr id="0" name=""/>
        <dsp:cNvSpPr/>
      </dsp:nvSpPr>
      <dsp:spPr>
        <a:xfrm>
          <a:off x="849066" y="1519754"/>
          <a:ext cx="847154" cy="2567289"/>
        </a:xfrm>
        <a:custGeom>
          <a:avLst/>
          <a:gdLst/>
          <a:ahLst/>
          <a:cxnLst/>
          <a:rect l="0" t="0" r="0" b="0"/>
          <a:pathLst>
            <a:path>
              <a:moveTo>
                <a:pt x="0" y="0"/>
              </a:moveTo>
              <a:lnTo>
                <a:pt x="0" y="2567289"/>
              </a:lnTo>
              <a:lnTo>
                <a:pt x="847154" y="256728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696220" y="3353003"/>
          <a:ext cx="8293902" cy="146808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-MOSAIC</a:t>
          </a:r>
          <a:r>
            <a:rPr lang="en-US" sz="2200" kern="1200" baseline="0" dirty="0" smtClean="0"/>
            <a:t> </a:t>
          </a:r>
          <a:r>
            <a:rPr lang="en-US" sz="2200" kern="1200" dirty="0" smtClean="0"/>
            <a:t>estimates BC aging timescales </a:t>
          </a:r>
          <a:r>
            <a:rPr lang="en-US" sz="2200" b="1" kern="1200" dirty="0" smtClean="0"/>
            <a:t>more precisely</a:t>
          </a:r>
          <a:r>
            <a:rPr lang="en-US" sz="2200" b="1" kern="1200" baseline="0" dirty="0" smtClean="0"/>
            <a:t> </a:t>
          </a:r>
          <a:r>
            <a:rPr lang="en-US" sz="2200" kern="1200" dirty="0" smtClean="0"/>
            <a:t>by tracing the mass and</a:t>
          </a:r>
          <a:r>
            <a:rPr lang="en-US" sz="2200" kern="1200" baseline="0" dirty="0" smtClean="0"/>
            <a:t> composition of </a:t>
          </a:r>
          <a:r>
            <a:rPr lang="en-US" sz="2200" kern="1200" dirty="0" smtClean="0"/>
            <a:t>individual particles.</a:t>
          </a:r>
          <a:endParaRPr lang="en-US" sz="2200" kern="1200" dirty="0"/>
        </a:p>
      </dsp:txBody>
      <dsp:txXfrm>
        <a:off x="1739219" y="3396002"/>
        <a:ext cx="8207904" cy="1382082"/>
      </dsp:txXfrm>
    </dsp:sp>
    <dsp:sp modelId="{DB67A272-6A66-5244-95DC-713F7333D3D8}">
      <dsp:nvSpPr>
        <dsp:cNvPr id="0" name=""/>
        <dsp:cNvSpPr/>
      </dsp:nvSpPr>
      <dsp:spPr>
        <a:xfrm>
          <a:off x="849066" y="1519754"/>
          <a:ext cx="847154" cy="4343744"/>
        </a:xfrm>
        <a:custGeom>
          <a:avLst/>
          <a:gdLst/>
          <a:ahLst/>
          <a:cxnLst/>
          <a:rect l="0" t="0" r="0" b="0"/>
          <a:pathLst>
            <a:path>
              <a:moveTo>
                <a:pt x="0" y="0"/>
              </a:moveTo>
              <a:lnTo>
                <a:pt x="0" y="4343744"/>
              </a:lnTo>
              <a:lnTo>
                <a:pt x="847154" y="4343744"/>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696220" y="5351666"/>
          <a:ext cx="8033110" cy="1023664"/>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err="1" smtClean="0"/>
            <a:t>PartMC</a:t>
          </a:r>
          <a:r>
            <a:rPr lang="en-US" sz="2200" kern="1200" dirty="0" smtClean="0"/>
            <a:t>-MOSIAC </a:t>
          </a:r>
          <a:r>
            <a:rPr lang="en-US" sz="2200" b="1" kern="1200" dirty="0" smtClean="0"/>
            <a:t>parameterization of BC’s aging </a:t>
          </a:r>
          <a:r>
            <a:rPr lang="en-US" sz="2200" kern="1200" dirty="0" smtClean="0"/>
            <a:t>can be applied to the </a:t>
          </a:r>
          <a:r>
            <a:rPr lang="en-US" sz="2200" b="1" kern="1200" dirty="0" smtClean="0"/>
            <a:t>output of </a:t>
          </a:r>
          <a:r>
            <a:rPr lang="en-US" sz="2200" b="1" kern="1200" dirty="0" err="1" smtClean="0"/>
            <a:t>CAMChem</a:t>
          </a:r>
          <a:r>
            <a:rPr lang="en-US" sz="2200" b="1" kern="1200" baseline="0" dirty="0" smtClean="0"/>
            <a:t> model </a:t>
          </a:r>
          <a:r>
            <a:rPr lang="en-US" sz="2200" kern="1200" dirty="0" smtClean="0"/>
            <a:t>to assess the accuracy of</a:t>
          </a:r>
          <a:r>
            <a:rPr lang="en-US" sz="2200" kern="1200" baseline="0" dirty="0" smtClean="0"/>
            <a:t> its </a:t>
          </a:r>
          <a:r>
            <a:rPr lang="en-US" sz="2200" kern="1200" dirty="0" smtClean="0"/>
            <a:t>aging criterion. </a:t>
          </a:r>
          <a:endParaRPr lang="en-US" sz="2200" kern="1200" dirty="0"/>
        </a:p>
      </dsp:txBody>
      <dsp:txXfrm>
        <a:off x="1726202" y="5381648"/>
        <a:ext cx="7973146" cy="9637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A89BF1-EE9D-4F46-9020-1C472AA78361}">
      <dsp:nvSpPr>
        <dsp:cNvPr id="0" name=""/>
        <dsp:cNvSpPr/>
      </dsp:nvSpPr>
      <dsp:spPr>
        <a:xfrm>
          <a:off x="79929" y="-178240"/>
          <a:ext cx="7908815" cy="2939015"/>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9DCDBE7-1C21-9B4F-B34B-FC33DB46535B}">
      <dsp:nvSpPr>
        <dsp:cNvPr id="0" name=""/>
        <dsp:cNvSpPr/>
      </dsp:nvSpPr>
      <dsp:spPr>
        <a:xfrm>
          <a:off x="1265892" y="1513873"/>
          <a:ext cx="8209871" cy="2226054"/>
        </a:xfrm>
        <a:prstGeom prst="roundRect">
          <a:avLst>
            <a:gd name="adj" fmla="val 10000"/>
          </a:avLst>
        </a:prstGeom>
        <a:gradFill rotWithShape="0">
          <a:gsLst>
            <a:gs pos="0">
              <a:schemeClr val="accent2">
                <a:lumMod val="40000"/>
                <a:lumOff val="60000"/>
                <a:alpha val="0"/>
              </a:schemeClr>
            </a:gs>
            <a:gs pos="50000">
              <a:schemeClr val="accent2">
                <a:lumMod val="40000"/>
                <a:lumOff val="60000"/>
                <a:alpha val="48000"/>
              </a:schemeClr>
            </a:gs>
            <a:gs pos="100000">
              <a:schemeClr val="accent6">
                <a:lumMod val="60000"/>
                <a:lumOff val="40000"/>
              </a:schemeClr>
            </a:gs>
          </a:gsLst>
          <a:lin ang="5400000" scaled="0"/>
        </a:gradFill>
        <a:ln w="28575">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b="1" kern="1200" dirty="0" smtClean="0">
              <a:solidFill>
                <a:schemeClr val="tx1"/>
              </a:solidFill>
            </a:rPr>
            <a:t>The</a:t>
          </a:r>
          <a:r>
            <a:rPr lang="en-US" sz="3100" b="1" kern="1200" baseline="0" dirty="0" smtClean="0">
              <a:solidFill>
                <a:schemeClr val="tx1"/>
              </a:solidFill>
            </a:rPr>
            <a:t> </a:t>
          </a:r>
          <a:r>
            <a:rPr lang="en-US" sz="3100" b="1" kern="1200" dirty="0" smtClean="0">
              <a:solidFill>
                <a:schemeClr val="tx1"/>
              </a:solidFill>
            </a:rPr>
            <a:t>‘aging’ process of black</a:t>
          </a:r>
          <a:r>
            <a:rPr lang="en-US" sz="3100" b="1" kern="1200" baseline="0" dirty="0" smtClean="0">
              <a:solidFill>
                <a:schemeClr val="tx1"/>
              </a:solidFill>
            </a:rPr>
            <a:t> carbon (BC)</a:t>
          </a:r>
          <a:endParaRPr lang="en-US" sz="3100" b="1"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Conversion of fresh, hydrophobic black carbon into aged, hydrophilic black carbon.</a:t>
          </a:r>
          <a:endParaRPr lang="en-US" sz="2400" kern="1200" dirty="0">
            <a:solidFill>
              <a:schemeClr val="tx1"/>
            </a:solidFill>
          </a:endParaRPr>
        </a:p>
        <a:p>
          <a:pPr marL="228600" lvl="1" indent="-228600" algn="l" defTabSz="1066800">
            <a:lnSpc>
              <a:spcPct val="90000"/>
            </a:lnSpc>
            <a:spcBef>
              <a:spcPct val="0"/>
            </a:spcBef>
            <a:spcAft>
              <a:spcPct val="15000"/>
            </a:spcAft>
            <a:buChar char="••"/>
          </a:pPr>
          <a:r>
            <a:rPr lang="en-US" sz="2400" kern="1200" dirty="0" smtClean="0">
              <a:solidFill>
                <a:schemeClr val="tx1"/>
              </a:solidFill>
            </a:rPr>
            <a:t>Directly contributing to CCN activation and wet removal. </a:t>
          </a:r>
          <a:endParaRPr lang="en-US" sz="2400" kern="1200" dirty="0">
            <a:solidFill>
              <a:schemeClr val="tx1"/>
            </a:solidFill>
          </a:endParaRPr>
        </a:p>
      </dsp:txBody>
      <dsp:txXfrm>
        <a:off x="1331091" y="1579072"/>
        <a:ext cx="8079473" cy="20956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475021" y="6671"/>
          <a:ext cx="6950417" cy="770561"/>
        </a:xfrm>
        <a:prstGeom prst="roundRect">
          <a:avLst>
            <a:gd name="adj" fmla="val 10000"/>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en-US" sz="3600" b="1" kern="1200" dirty="0" smtClean="0">
              <a:solidFill>
                <a:schemeClr val="tx1"/>
              </a:solidFill>
              <a:latin typeface="Arial" charset="0"/>
              <a:ea typeface="Arial" charset="0"/>
              <a:cs typeface="Arial" charset="0"/>
            </a:rPr>
            <a:t>BC Climate Effect</a:t>
          </a:r>
          <a:endParaRPr lang="en-US" sz="3600" b="1" kern="1200" dirty="0">
            <a:solidFill>
              <a:schemeClr val="tx1"/>
            </a:solidFill>
            <a:latin typeface="Arial" charset="0"/>
            <a:ea typeface="Arial" charset="0"/>
            <a:cs typeface="Arial" charset="0"/>
          </a:endParaRPr>
        </a:p>
      </dsp:txBody>
      <dsp:txXfrm>
        <a:off x="497590" y="29240"/>
        <a:ext cx="6905279" cy="725423"/>
      </dsp:txXfrm>
    </dsp:sp>
    <dsp:sp modelId="{DD56AEF5-5ACC-5C47-B7D1-124ABCABA067}">
      <dsp:nvSpPr>
        <dsp:cNvPr id="0" name=""/>
        <dsp:cNvSpPr/>
      </dsp:nvSpPr>
      <dsp:spPr>
        <a:xfrm>
          <a:off x="1170063" y="777232"/>
          <a:ext cx="867443" cy="984399"/>
        </a:xfrm>
        <a:custGeom>
          <a:avLst/>
          <a:gdLst/>
          <a:ahLst/>
          <a:cxnLst/>
          <a:rect l="0" t="0" r="0" b="0"/>
          <a:pathLst>
            <a:path>
              <a:moveTo>
                <a:pt x="0" y="0"/>
              </a:moveTo>
              <a:lnTo>
                <a:pt x="0" y="984399"/>
              </a:lnTo>
              <a:lnTo>
                <a:pt x="867443" y="98439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8BE501-7011-9146-BF75-545C619BD038}">
      <dsp:nvSpPr>
        <dsp:cNvPr id="0" name=""/>
        <dsp:cNvSpPr/>
      </dsp:nvSpPr>
      <dsp:spPr>
        <a:xfrm>
          <a:off x="2037506" y="1038060"/>
          <a:ext cx="7877863" cy="1447141"/>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BC strongly absorbs visible light, ranked as the 2</a:t>
          </a:r>
          <a:r>
            <a:rPr lang="en-US" sz="2600" kern="1200" baseline="30000" dirty="0" smtClean="0"/>
            <a:t>nd</a:t>
          </a:r>
          <a:r>
            <a:rPr lang="en-US" sz="2600" kern="1200" dirty="0" smtClean="0"/>
            <a:t> largest anthropogenic warming agent (1.1 W/m</a:t>
          </a:r>
          <a:r>
            <a:rPr lang="en-US" sz="2600" kern="1200" baseline="30000" dirty="0" smtClean="0"/>
            <a:t>2</a:t>
          </a:r>
          <a:r>
            <a:rPr lang="en-US" sz="2600" kern="1200" dirty="0" smtClean="0"/>
            <a:t>) after CO</a:t>
          </a:r>
          <a:r>
            <a:rPr lang="en-US" sz="2600" kern="1200" baseline="-25000" dirty="0" smtClean="0"/>
            <a:t>2</a:t>
          </a:r>
          <a:r>
            <a:rPr lang="en-US" sz="2600" kern="1200" baseline="30000" dirty="0" smtClean="0"/>
            <a:t> </a:t>
          </a:r>
          <a:r>
            <a:rPr lang="en-US" sz="2600" kern="1200" dirty="0" smtClean="0"/>
            <a:t>(1.6 W/m</a:t>
          </a:r>
          <a:r>
            <a:rPr lang="en-US" sz="2600" kern="1200" baseline="30000" dirty="0" smtClean="0"/>
            <a:t>2</a:t>
          </a:r>
          <a:r>
            <a:rPr lang="en-US" sz="2600" kern="1200" baseline="0" dirty="0" smtClean="0"/>
            <a:t>). [1]</a:t>
          </a:r>
          <a:endParaRPr lang="en-US" sz="2600" kern="1200" dirty="0"/>
        </a:p>
      </dsp:txBody>
      <dsp:txXfrm>
        <a:off x="2079891" y="1080445"/>
        <a:ext cx="7793093" cy="1362371"/>
      </dsp:txXfrm>
    </dsp:sp>
    <dsp:sp modelId="{FA5FA4DB-F75A-D04D-BBF7-9A90BC0D128C}">
      <dsp:nvSpPr>
        <dsp:cNvPr id="0" name=""/>
        <dsp:cNvSpPr/>
      </dsp:nvSpPr>
      <dsp:spPr>
        <a:xfrm>
          <a:off x="1170063" y="777232"/>
          <a:ext cx="867443" cy="2689395"/>
        </a:xfrm>
        <a:custGeom>
          <a:avLst/>
          <a:gdLst/>
          <a:ahLst/>
          <a:cxnLst/>
          <a:rect l="0" t="0" r="0" b="0"/>
          <a:pathLst>
            <a:path>
              <a:moveTo>
                <a:pt x="0" y="0"/>
              </a:moveTo>
              <a:lnTo>
                <a:pt x="0" y="2689395"/>
              </a:lnTo>
              <a:lnTo>
                <a:pt x="867443" y="2689395"/>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1B9742-DAE1-6445-BA08-7B736A0DDF52}">
      <dsp:nvSpPr>
        <dsp:cNvPr id="0" name=""/>
        <dsp:cNvSpPr/>
      </dsp:nvSpPr>
      <dsp:spPr>
        <a:xfrm>
          <a:off x="2037506" y="2750174"/>
          <a:ext cx="7877863" cy="1432907"/>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b="1" kern="1200" dirty="0" smtClean="0"/>
            <a:t>Large uncertainties </a:t>
          </a:r>
          <a:r>
            <a:rPr lang="en-US" sz="2600" kern="1200" dirty="0" smtClean="0"/>
            <a:t>(0.17 to 2.1 W/m</a:t>
          </a:r>
          <a:r>
            <a:rPr lang="en-US" sz="2600" kern="1200" baseline="30000" dirty="0" smtClean="0"/>
            <a:t>2</a:t>
          </a:r>
          <a:r>
            <a:rPr lang="en-US" sz="2600" kern="1200" dirty="0" smtClean="0"/>
            <a:t>)</a:t>
          </a:r>
          <a:r>
            <a:rPr lang="en-US" sz="2600" kern="1200" baseline="0" dirty="0" smtClean="0"/>
            <a:t> </a:t>
          </a:r>
          <a:r>
            <a:rPr lang="en-US" sz="2600" kern="1200" dirty="0" smtClean="0"/>
            <a:t>in climate models. [1]</a:t>
          </a:r>
          <a:endParaRPr lang="en-US" sz="2600" kern="1200" dirty="0"/>
        </a:p>
      </dsp:txBody>
      <dsp:txXfrm>
        <a:off x="2079474" y="2792142"/>
        <a:ext cx="7793927" cy="1348971"/>
      </dsp:txXfrm>
    </dsp:sp>
    <dsp:sp modelId="{72040C19-05FB-FD4B-A333-542FAAC62A96}">
      <dsp:nvSpPr>
        <dsp:cNvPr id="0" name=""/>
        <dsp:cNvSpPr/>
      </dsp:nvSpPr>
      <dsp:spPr>
        <a:xfrm>
          <a:off x="1170063" y="777232"/>
          <a:ext cx="867443" cy="4384159"/>
        </a:xfrm>
        <a:custGeom>
          <a:avLst/>
          <a:gdLst/>
          <a:ahLst/>
          <a:cxnLst/>
          <a:rect l="0" t="0" r="0" b="0"/>
          <a:pathLst>
            <a:path>
              <a:moveTo>
                <a:pt x="0" y="0"/>
              </a:moveTo>
              <a:lnTo>
                <a:pt x="0" y="4384159"/>
              </a:lnTo>
              <a:lnTo>
                <a:pt x="867443" y="4384159"/>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D6D0A7-999E-6947-9529-FF328DAE2CEA}">
      <dsp:nvSpPr>
        <dsp:cNvPr id="0" name=""/>
        <dsp:cNvSpPr/>
      </dsp:nvSpPr>
      <dsp:spPr>
        <a:xfrm>
          <a:off x="2037506" y="4448054"/>
          <a:ext cx="7877863" cy="1426675"/>
        </a:xfrm>
        <a:prstGeom prst="roundRect">
          <a:avLst>
            <a:gd name="adj" fmla="val 10000"/>
          </a:avLst>
        </a:prstGeom>
        <a:solidFill>
          <a:schemeClr val="lt1">
            <a:alpha val="90000"/>
            <a:hueOff val="0"/>
            <a:satOff val="0"/>
            <a:lumOff val="0"/>
            <a:alphaOff val="0"/>
          </a:schemeClr>
        </a:solidFill>
        <a:ln w="25400" cap="flat" cmpd="sng" algn="ctr">
          <a:solidFill>
            <a:srgbClr val="DE6225">
              <a:alpha val="5000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lvl="0" algn="ctr" defTabSz="1155700">
            <a:lnSpc>
              <a:spcPct val="90000"/>
            </a:lnSpc>
            <a:spcBef>
              <a:spcPct val="0"/>
            </a:spcBef>
            <a:spcAft>
              <a:spcPct val="35000"/>
            </a:spcAft>
          </a:pPr>
          <a:r>
            <a:rPr lang="en-US" sz="2600" kern="1200" dirty="0" smtClean="0"/>
            <a:t>Limited understanding</a:t>
          </a:r>
          <a:r>
            <a:rPr lang="en-US" sz="2600" kern="1200" baseline="0" dirty="0" smtClean="0"/>
            <a:t> of </a:t>
          </a:r>
          <a:r>
            <a:rPr lang="en-US" sz="2600" kern="1200" dirty="0" smtClean="0"/>
            <a:t>aging is one </a:t>
          </a:r>
          <a:r>
            <a:rPr lang="en-US" sz="2600" b="1" kern="1200" dirty="0" smtClean="0"/>
            <a:t>key contribution </a:t>
          </a:r>
          <a:r>
            <a:rPr lang="en-US" sz="2600" kern="1200" dirty="0" smtClean="0"/>
            <a:t>to the uncertainties of estimating</a:t>
          </a:r>
          <a:r>
            <a:rPr lang="en-US" sz="2600" kern="1200" baseline="0" dirty="0" smtClean="0"/>
            <a:t> </a:t>
          </a:r>
          <a:r>
            <a:rPr lang="en-US" sz="2600" kern="1200" dirty="0" smtClean="0"/>
            <a:t>BC burden and climate effect. </a:t>
          </a:r>
          <a:endParaRPr lang="en-US" sz="2600" kern="1200" dirty="0"/>
        </a:p>
      </dsp:txBody>
      <dsp:txXfrm>
        <a:off x="2079292" y="4489840"/>
        <a:ext cx="7794291" cy="134310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7175CC-D5FA-2045-BCB0-E9F19AAAB2FE}">
      <dsp:nvSpPr>
        <dsp:cNvPr id="0" name=""/>
        <dsp:cNvSpPr/>
      </dsp:nvSpPr>
      <dsp:spPr>
        <a:xfrm>
          <a:off x="3" y="288099"/>
          <a:ext cx="9589464" cy="793941"/>
        </a:xfrm>
        <a:prstGeom prst="roundRect">
          <a:avLst>
            <a:gd name="adj" fmla="val 10000"/>
          </a:avLst>
        </a:prstGeom>
        <a:solidFill>
          <a:schemeClr val="accent6">
            <a:lumMod val="60000"/>
            <a:lumOff val="40000"/>
            <a:alpha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en-US" sz="3600" b="1" kern="1200" dirty="0" smtClean="0">
              <a:solidFill>
                <a:schemeClr val="tx1"/>
              </a:solidFill>
              <a:latin typeface="Arial" charset="0"/>
              <a:ea typeface="Arial" charset="0"/>
              <a:cs typeface="Arial" charset="0"/>
            </a:rPr>
            <a:t>Aging in </a:t>
          </a:r>
          <a:r>
            <a:rPr lang="en-US" sz="3600" b="1" kern="1200" dirty="0" err="1" smtClean="0">
              <a:solidFill>
                <a:schemeClr val="tx1"/>
              </a:solidFill>
              <a:latin typeface="Arial" charset="0"/>
              <a:ea typeface="Arial" charset="0"/>
              <a:cs typeface="Arial" charset="0"/>
            </a:rPr>
            <a:t>CAMChem</a:t>
          </a:r>
          <a:r>
            <a:rPr lang="en-US" sz="3600" b="1" kern="1200" dirty="0" smtClean="0">
              <a:solidFill>
                <a:schemeClr val="tx1"/>
              </a:solidFill>
              <a:latin typeface="Arial" charset="0"/>
              <a:ea typeface="Arial" charset="0"/>
              <a:cs typeface="Arial" charset="0"/>
            </a:rPr>
            <a:t> and </a:t>
          </a:r>
          <a:r>
            <a:rPr lang="en-US" sz="3600" b="1" kern="1200" dirty="0" err="1" smtClean="0">
              <a:solidFill>
                <a:schemeClr val="tx1"/>
              </a:solidFill>
              <a:latin typeface="Arial" charset="0"/>
              <a:ea typeface="Arial" charset="0"/>
              <a:cs typeface="Arial" charset="0"/>
            </a:rPr>
            <a:t>PartMC</a:t>
          </a:r>
          <a:r>
            <a:rPr lang="en-US" sz="3600" b="1" kern="1200" dirty="0" smtClean="0">
              <a:solidFill>
                <a:schemeClr val="tx1"/>
              </a:solidFill>
              <a:latin typeface="Arial" charset="0"/>
              <a:ea typeface="Arial" charset="0"/>
              <a:cs typeface="Arial" charset="0"/>
            </a:rPr>
            <a:t> MOSAIC</a:t>
          </a:r>
          <a:endParaRPr lang="en-US" sz="3600" b="1" kern="1200" dirty="0">
            <a:solidFill>
              <a:schemeClr val="tx1"/>
            </a:solidFill>
            <a:latin typeface="Arial" charset="0"/>
            <a:ea typeface="Arial" charset="0"/>
            <a:cs typeface="Arial" charset="0"/>
          </a:endParaRPr>
        </a:p>
      </dsp:txBody>
      <dsp:txXfrm>
        <a:off x="23257" y="311353"/>
        <a:ext cx="9542956" cy="747433"/>
      </dsp:txXfrm>
    </dsp:sp>
    <dsp:sp modelId="{38505F6F-681D-9545-A345-32BCB6B0B41D}">
      <dsp:nvSpPr>
        <dsp:cNvPr id="0" name=""/>
        <dsp:cNvSpPr/>
      </dsp:nvSpPr>
      <dsp:spPr>
        <a:xfrm>
          <a:off x="958950" y="1082041"/>
          <a:ext cx="958946" cy="1138111"/>
        </a:xfrm>
        <a:custGeom>
          <a:avLst/>
          <a:gdLst/>
          <a:ahLst/>
          <a:cxnLst/>
          <a:rect l="0" t="0" r="0" b="0"/>
          <a:pathLst>
            <a:path>
              <a:moveTo>
                <a:pt x="0" y="0"/>
              </a:moveTo>
              <a:lnTo>
                <a:pt x="0" y="1138111"/>
              </a:lnTo>
              <a:lnTo>
                <a:pt x="958946" y="1138111"/>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3F05DA4-A494-0047-8EA2-1EA48F697579}">
      <dsp:nvSpPr>
        <dsp:cNvPr id="0" name=""/>
        <dsp:cNvSpPr/>
      </dsp:nvSpPr>
      <dsp:spPr>
        <a:xfrm>
          <a:off x="1917896" y="1560227"/>
          <a:ext cx="7292970" cy="131985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err="1" smtClean="0"/>
            <a:t>CAMChem</a:t>
          </a:r>
          <a:r>
            <a:rPr lang="en-US" sz="2300" kern="1200" dirty="0" smtClean="0"/>
            <a:t> uses </a:t>
          </a:r>
          <a:r>
            <a:rPr lang="en-US" sz="2300" b="1" kern="1200" dirty="0" smtClean="0">
              <a:solidFill>
                <a:schemeClr val="tx1"/>
              </a:solidFill>
            </a:rPr>
            <a:t>mechanistic</a:t>
          </a:r>
          <a:r>
            <a:rPr lang="en-US" sz="2300" kern="1200" dirty="0" smtClean="0"/>
            <a:t> aging rates,</a:t>
          </a:r>
          <a:r>
            <a:rPr lang="en-US" sz="2300" kern="1200" baseline="0" dirty="0" smtClean="0"/>
            <a:t> </a:t>
          </a:r>
          <a:r>
            <a:rPr lang="en-US" sz="2300" kern="1200" dirty="0" smtClean="0"/>
            <a:t>very </a:t>
          </a:r>
          <a:r>
            <a:rPr lang="en-US" sz="2300" b="1" kern="1200" dirty="0" smtClean="0"/>
            <a:t>sensitive</a:t>
          </a:r>
          <a:r>
            <a:rPr lang="en-US" sz="2300" kern="1200" dirty="0" smtClean="0"/>
            <a:t> to the choices of assumed parameters. [3]</a:t>
          </a:r>
          <a:endParaRPr lang="en-US" sz="2300" kern="1200" dirty="0"/>
        </a:p>
      </dsp:txBody>
      <dsp:txXfrm>
        <a:off x="1956553" y="1598884"/>
        <a:ext cx="7215656" cy="1242536"/>
      </dsp:txXfrm>
    </dsp:sp>
    <dsp:sp modelId="{6659A6AF-33D7-5948-AEB5-9C928231F03B}">
      <dsp:nvSpPr>
        <dsp:cNvPr id="0" name=""/>
        <dsp:cNvSpPr/>
      </dsp:nvSpPr>
      <dsp:spPr>
        <a:xfrm>
          <a:off x="958950" y="1082041"/>
          <a:ext cx="958946" cy="2937773"/>
        </a:xfrm>
        <a:custGeom>
          <a:avLst/>
          <a:gdLst/>
          <a:ahLst/>
          <a:cxnLst/>
          <a:rect l="0" t="0" r="0" b="0"/>
          <a:pathLst>
            <a:path>
              <a:moveTo>
                <a:pt x="0" y="0"/>
              </a:moveTo>
              <a:lnTo>
                <a:pt x="0" y="2937773"/>
              </a:lnTo>
              <a:lnTo>
                <a:pt x="958946" y="2937773"/>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59B42-D1C3-FB40-AF52-0D979E2F9CF6}">
      <dsp:nvSpPr>
        <dsp:cNvPr id="0" name=""/>
        <dsp:cNvSpPr/>
      </dsp:nvSpPr>
      <dsp:spPr>
        <a:xfrm>
          <a:off x="1917896" y="3358263"/>
          <a:ext cx="7292572" cy="1323102"/>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smtClean="0"/>
            <a:t>Particle resolved model (</a:t>
          </a:r>
          <a:r>
            <a:rPr lang="en-US" sz="2300" kern="1200" dirty="0" err="1" smtClean="0"/>
            <a:t>PartMC</a:t>
          </a:r>
          <a:r>
            <a:rPr lang="en-US" sz="2300" kern="1200" dirty="0" smtClean="0"/>
            <a:t>-MOSAIC)</a:t>
          </a:r>
          <a:r>
            <a:rPr lang="en-US" sz="2300" kern="1200" baseline="0" dirty="0" smtClean="0"/>
            <a:t> </a:t>
          </a:r>
          <a:r>
            <a:rPr lang="en-US" sz="2300" kern="1200" dirty="0" smtClean="0"/>
            <a:t>estimates BC aging timescales </a:t>
          </a:r>
          <a:r>
            <a:rPr lang="en-US" sz="2300" b="1" kern="1200" dirty="0" smtClean="0"/>
            <a:t>more precisely</a:t>
          </a:r>
          <a:r>
            <a:rPr lang="en-US" sz="2300" b="1" kern="1200" baseline="0" dirty="0" smtClean="0"/>
            <a:t> </a:t>
          </a:r>
          <a:r>
            <a:rPr lang="en-US" sz="2300" kern="1200" dirty="0" smtClean="0"/>
            <a:t>by tracing the mass and</a:t>
          </a:r>
          <a:r>
            <a:rPr lang="en-US" sz="2300" kern="1200" baseline="0" dirty="0" smtClean="0"/>
            <a:t> composition of </a:t>
          </a:r>
          <a:r>
            <a:rPr lang="en-US" sz="2300" kern="1200" dirty="0" smtClean="0"/>
            <a:t>individual particles. [4]</a:t>
          </a:r>
          <a:endParaRPr lang="en-US" sz="2300" kern="1200" dirty="0"/>
        </a:p>
      </dsp:txBody>
      <dsp:txXfrm>
        <a:off x="1956648" y="3397015"/>
        <a:ext cx="7215068" cy="1245598"/>
      </dsp:txXfrm>
    </dsp:sp>
    <dsp:sp modelId="{DB67A272-6A66-5244-95DC-713F7333D3D8}">
      <dsp:nvSpPr>
        <dsp:cNvPr id="0" name=""/>
        <dsp:cNvSpPr/>
      </dsp:nvSpPr>
      <dsp:spPr>
        <a:xfrm>
          <a:off x="958950" y="1082041"/>
          <a:ext cx="958946" cy="4737436"/>
        </a:xfrm>
        <a:custGeom>
          <a:avLst/>
          <a:gdLst/>
          <a:ahLst/>
          <a:cxnLst/>
          <a:rect l="0" t="0" r="0" b="0"/>
          <a:pathLst>
            <a:path>
              <a:moveTo>
                <a:pt x="0" y="0"/>
              </a:moveTo>
              <a:lnTo>
                <a:pt x="0" y="4737436"/>
              </a:lnTo>
              <a:lnTo>
                <a:pt x="958946" y="4737436"/>
              </a:lnTo>
            </a:path>
          </a:pathLst>
        </a:custGeom>
        <a:noFill/>
        <a:ln w="25400" cap="flat" cmpd="sng" algn="ctr">
          <a:solidFill>
            <a:schemeClr val="accent2">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EA1C72-A6A8-1345-B99F-222544D482E1}">
      <dsp:nvSpPr>
        <dsp:cNvPr id="0" name=""/>
        <dsp:cNvSpPr/>
      </dsp:nvSpPr>
      <dsp:spPr>
        <a:xfrm>
          <a:off x="1917896" y="5159551"/>
          <a:ext cx="7292572" cy="1319850"/>
        </a:xfrm>
        <a:prstGeom prst="roundRect">
          <a:avLst>
            <a:gd name="adj" fmla="val 10000"/>
          </a:avLst>
        </a:prstGeom>
        <a:solidFill>
          <a:schemeClr val="lt1">
            <a:alpha val="90000"/>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err="1" smtClean="0"/>
            <a:t>PartMC</a:t>
          </a:r>
          <a:r>
            <a:rPr lang="en-US" sz="2300" kern="1200" dirty="0" smtClean="0"/>
            <a:t>-MOSIAC </a:t>
          </a:r>
          <a:r>
            <a:rPr lang="en-US" sz="2300" b="1" kern="1200" dirty="0" smtClean="0"/>
            <a:t>parameterization of BC’s aging </a:t>
          </a:r>
          <a:r>
            <a:rPr lang="en-US" sz="2300" kern="1200" dirty="0" smtClean="0"/>
            <a:t>can be applied to the </a:t>
          </a:r>
          <a:r>
            <a:rPr lang="en-US" sz="2300" b="1" kern="1200" dirty="0" smtClean="0"/>
            <a:t>output of </a:t>
          </a:r>
          <a:r>
            <a:rPr lang="en-US" sz="2300" b="1" kern="1200" dirty="0" err="1" smtClean="0"/>
            <a:t>CAMChem</a:t>
          </a:r>
          <a:r>
            <a:rPr lang="en-US" sz="2300" b="1" kern="1200" baseline="0" dirty="0" smtClean="0"/>
            <a:t> model </a:t>
          </a:r>
          <a:r>
            <a:rPr lang="en-US" sz="2300" kern="1200" dirty="0" smtClean="0"/>
            <a:t>to assess the accuracy of</a:t>
          </a:r>
          <a:r>
            <a:rPr lang="en-US" sz="2300" kern="1200" baseline="0" dirty="0" smtClean="0"/>
            <a:t> its </a:t>
          </a:r>
          <a:r>
            <a:rPr lang="en-US" sz="2300" kern="1200" dirty="0" smtClean="0"/>
            <a:t>aging criterion. [2]</a:t>
          </a:r>
          <a:endParaRPr lang="en-US" sz="2300" kern="1200" dirty="0"/>
        </a:p>
      </dsp:txBody>
      <dsp:txXfrm>
        <a:off x="1956553" y="5198208"/>
        <a:ext cx="7215258" cy="124253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tiff>
</file>

<file path=ppt/media/image27.png>
</file>

<file path=ppt/media/image28.png>
</file>

<file path=ppt/media/image29.png>
</file>

<file path=ppt/media/image3.png>
</file>

<file path=ppt/media/image30.png>
</file>

<file path=ppt/media/image31.png>
</file>

<file path=ppt/media/image32.png>
</file>

<file path=ppt/media/image33.tiff>
</file>

<file path=ppt/media/image34.png>
</file>

<file path=ppt/media/image35.png>
</file>

<file path=ppt/media/image36.png>
</file>

<file path=ppt/media/image37.png>
</file>

<file path=ppt/media/image38.png>
</file>

<file path=ppt/media/image39.png>
</file>

<file path=ppt/media/image4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14A4CE3F-0029-8F41-90F2-AE98B0834A42}" type="datetime1">
              <a:rPr lang="en-US" altLang="en-US"/>
              <a:pPr/>
              <a:t>1/18/17</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A478C68F-08BE-C74A-96B8-6FF2620435F7}" type="slidenum">
              <a:rPr lang="en-US" altLang="en-US"/>
              <a:pPr/>
              <a:t>‹#›</a:t>
            </a:fld>
            <a:endParaRPr lang="en-US" alt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1</a:t>
            </a:fld>
            <a:endParaRPr lang="en-US" altLang="en-US"/>
          </a:p>
        </p:txBody>
      </p:sp>
    </p:spTree>
    <p:extLst>
      <p:ext uri="{BB962C8B-B14F-4D97-AF65-F5344CB8AC3E}">
        <p14:creationId xmlns:p14="http://schemas.microsoft.com/office/powerpoint/2010/main" val="454806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2</a:t>
            </a:fld>
            <a:endParaRPr lang="en-US" altLang="en-US"/>
          </a:p>
        </p:txBody>
      </p:sp>
    </p:spTree>
    <p:extLst>
      <p:ext uri="{BB962C8B-B14F-4D97-AF65-F5344CB8AC3E}">
        <p14:creationId xmlns:p14="http://schemas.microsoft.com/office/powerpoint/2010/main" val="1264095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3</a:t>
            </a:fld>
            <a:endParaRPr lang="en-US" altLang="en-US"/>
          </a:p>
        </p:txBody>
      </p:sp>
    </p:spTree>
    <p:extLst>
      <p:ext uri="{BB962C8B-B14F-4D97-AF65-F5344CB8AC3E}">
        <p14:creationId xmlns:p14="http://schemas.microsoft.com/office/powerpoint/2010/main" val="1015857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78C68F-08BE-C74A-96B8-6FF2620435F7}" type="slidenum">
              <a:rPr lang="en-US" altLang="en-US" smtClean="0"/>
              <a:pPr/>
              <a:t>4</a:t>
            </a:fld>
            <a:endParaRPr lang="en-US" altLang="en-US"/>
          </a:p>
        </p:txBody>
      </p:sp>
    </p:spTree>
    <p:extLst>
      <p:ext uri="{BB962C8B-B14F-4D97-AF65-F5344CB8AC3E}">
        <p14:creationId xmlns:p14="http://schemas.microsoft.com/office/powerpoint/2010/main" val="1704656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6930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9D645C-3847-0846-8344-F957DDB3F804}" type="datetime1">
              <a:rPr lang="en-US" altLang="en-US"/>
              <a:pPr/>
              <a:t>1/18/17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F1DA1FD-964F-6247-A1A9-11300D336CBB}" type="slidenum">
              <a:rPr lang="en-US" altLang="en-US"/>
              <a:pPr/>
              <a:t>‹#›</a:t>
            </a:fld>
            <a:endParaRPr lang="en-US" altLang="en-US"/>
          </a:p>
        </p:txBody>
      </p:sp>
    </p:spTree>
    <p:extLst>
      <p:ext uri="{BB962C8B-B14F-4D97-AF65-F5344CB8AC3E}">
        <p14:creationId xmlns:p14="http://schemas.microsoft.com/office/powerpoint/2010/main" val="1025202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E7DFCFF-C4A2-0540-B4D0-9300076E91C2}" type="datetime1">
              <a:rPr lang="en-US" altLang="en-US"/>
              <a:pPr/>
              <a:t>1/18/17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F298B2D-6469-6446-B40B-7189AA8BF642}" type="slidenum">
              <a:rPr lang="en-US" altLang="en-US"/>
              <a:pPr/>
              <a:t>‹#›</a:t>
            </a:fld>
            <a:endParaRPr lang="en-US" altLang="en-US"/>
          </a:p>
        </p:txBody>
      </p:sp>
    </p:spTree>
    <p:extLst>
      <p:ext uri="{BB962C8B-B14F-4D97-AF65-F5344CB8AC3E}">
        <p14:creationId xmlns:p14="http://schemas.microsoft.com/office/powerpoint/2010/main" val="1350490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4894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48818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16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D443B4C-157B-1243-AB60-88D50AFA86DD}" type="datetime1">
              <a:rPr lang="en-US" altLang="en-US"/>
              <a:pPr/>
              <a:t>1/18/17</a:t>
            </a:fld>
            <a:endParaRPr lang="en-US" alt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BF5C84E1-5BBF-7E45-A8AB-C0801A61EDC0}" type="slidenum">
              <a:rPr lang="en-US" altLang="en-US"/>
              <a:pPr/>
              <a:t>‹#›</a:t>
            </a:fld>
            <a:endParaRPr lang="en-US" altLang="en-US"/>
          </a:p>
        </p:txBody>
      </p:sp>
    </p:spTree>
    <p:extLst>
      <p:ext uri="{BB962C8B-B14F-4D97-AF65-F5344CB8AC3E}">
        <p14:creationId xmlns:p14="http://schemas.microsoft.com/office/powerpoint/2010/main" val="1714636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08F26E86-0E17-E644-BB83-B83681FD64DE}" type="datetime1">
              <a:rPr lang="en-US" altLang="en-US"/>
              <a:pPr/>
              <a:t>1/18/17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8A417DAD-2F6C-B44E-AA58-8262F25AB23E}" type="slidenum">
              <a:rPr lang="en-US" altLang="en-US"/>
              <a:pPr/>
              <a:t>‹#›</a:t>
            </a:fld>
            <a:endParaRPr lang="en-US" altLang="en-US"/>
          </a:p>
        </p:txBody>
      </p:sp>
    </p:spTree>
    <p:extLst>
      <p:ext uri="{BB962C8B-B14F-4D97-AF65-F5344CB8AC3E}">
        <p14:creationId xmlns:p14="http://schemas.microsoft.com/office/powerpoint/2010/main" val="195774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7F2230D-ECDF-DA49-B586-97F23F2CCA3F}" type="datetime1">
              <a:rPr lang="en-US" altLang="en-US"/>
              <a:pPr/>
              <a:t>1/18/17</a:t>
            </a:fld>
            <a:endParaRPr lang="en-US" alt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0CD2C1C-C904-874F-B83F-E8EAEB68118E}" type="slidenum">
              <a:rPr lang="en-US" altLang="en-US"/>
              <a:pPr/>
              <a:t>‹#›</a:t>
            </a:fld>
            <a:endParaRPr lang="en-US" altLang="en-US"/>
          </a:p>
        </p:txBody>
      </p:sp>
    </p:spTree>
    <p:extLst>
      <p:ext uri="{BB962C8B-B14F-4D97-AF65-F5344CB8AC3E}">
        <p14:creationId xmlns:p14="http://schemas.microsoft.com/office/powerpoint/2010/main" val="424238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1DF6092-04B5-C247-8652-4E2E6FF2EAFF}" type="datetime1">
              <a:rPr lang="en-US" altLang="en-US"/>
              <a:pPr/>
              <a:t>1/18/17</a:t>
            </a:fld>
            <a:endParaRPr lang="en-US" alt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270F571C-E5C9-2649-B79F-21980D0DE135}" type="slidenum">
              <a:rPr lang="en-US" altLang="en-US"/>
              <a:pPr/>
              <a:t>‹#›</a:t>
            </a:fld>
            <a:endParaRPr lang="en-US" altLang="en-US"/>
          </a:p>
        </p:txBody>
      </p:sp>
    </p:spTree>
    <p:extLst>
      <p:ext uri="{BB962C8B-B14F-4D97-AF65-F5344CB8AC3E}">
        <p14:creationId xmlns:p14="http://schemas.microsoft.com/office/powerpoint/2010/main" val="719885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04C3DDE-8446-4548-9B40-83E7FBABEC72}" type="datetime1">
              <a:rPr lang="en-US" altLang="en-US"/>
              <a:pPr/>
              <a:t>1/18/17</a:t>
            </a:fld>
            <a:endParaRPr lang="en-US" alt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E6A727CA-95DF-064C-90E7-C282B5BD1964}" type="slidenum">
              <a:rPr lang="en-US" altLang="en-US"/>
              <a:pPr/>
              <a:t>‹#›</a:t>
            </a:fld>
            <a:endParaRPr lang="en-US" altLang="en-US"/>
          </a:p>
        </p:txBody>
      </p:sp>
    </p:spTree>
    <p:extLst>
      <p:ext uri="{BB962C8B-B14F-4D97-AF65-F5344CB8AC3E}">
        <p14:creationId xmlns:p14="http://schemas.microsoft.com/office/powerpoint/2010/main" val="164976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F2AB1926-D0EF-914C-AC67-9F7F08A2B16E}" type="datetime1">
              <a:rPr lang="en-US" altLang="en-US"/>
              <a:pPr/>
              <a:t>1/18/17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54A0F5B5-76D4-CD42-BEF5-0CE938B2C509}" type="slidenum">
              <a:rPr lang="en-US" altLang="en-US"/>
              <a:pPr/>
              <a:t>‹#›</a:t>
            </a:fld>
            <a:endParaRPr lang="en-US" altLang="en-US"/>
          </a:p>
        </p:txBody>
      </p:sp>
    </p:spTree>
    <p:extLst>
      <p:ext uri="{BB962C8B-B14F-4D97-AF65-F5344CB8AC3E}">
        <p14:creationId xmlns:p14="http://schemas.microsoft.com/office/powerpoint/2010/main" val="596516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92757AAA-C827-E14F-B7E6-462FB9EC8FCA}" type="datetime1">
              <a:rPr lang="en-US" altLang="en-US"/>
              <a:pPr/>
              <a:t>1/18/17</a:t>
            </a:fld>
            <a:endParaRPr lang="en-US" alt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a:ea typeface="ＭＳ Ｐゴシック" charset="0"/>
                <a:cs typeface="ＭＳ Ｐゴシック" charset="0"/>
              </a:defRPr>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vert="horz" wrap="square" lIns="91440" tIns="45720" rIns="91440" bIns="45720" numCol="1" anchor="t" anchorCtr="0" compatLnSpc="1">
            <a:prstTxWarp prst="textNoShape">
              <a:avLst/>
            </a:prstTxWarp>
          </a:bodyPr>
          <a:lstStyle>
            <a:lvl1pPr>
              <a:defRPr/>
            </a:lvl1pPr>
          </a:lstStyle>
          <a:p>
            <a:fld id="{7F6B4504-FAE6-5747-A3A6-C880B72178E8}" type="slidenum">
              <a:rPr lang="en-US" altLang="en-US"/>
              <a:pPr/>
              <a:t>‹#›</a:t>
            </a:fld>
            <a:endParaRPr lang="en-US" altLang="en-US"/>
          </a:p>
        </p:txBody>
      </p:sp>
    </p:spTree>
    <p:extLst>
      <p:ext uri="{BB962C8B-B14F-4D97-AF65-F5344CB8AC3E}">
        <p14:creationId xmlns:p14="http://schemas.microsoft.com/office/powerpoint/2010/main" val="11896414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xStyles>
    <p:titleStyle>
      <a:lvl1pPr algn="ctr" defTabSz="2193925" rtl="0" eaLnBrk="0" fontAlgn="base" hangingPunct="0">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0" fontAlgn="base" hangingPunct="0">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0" fontAlgn="base" hangingPunct="0">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20" Type="http://schemas.openxmlformats.org/officeDocument/2006/relationships/image" Target="../media/image18.png"/><Relationship Id="rId21" Type="http://schemas.openxmlformats.org/officeDocument/2006/relationships/image" Target="../media/image19.png"/><Relationship Id="rId22" Type="http://schemas.openxmlformats.org/officeDocument/2006/relationships/image" Target="../media/image20.png"/><Relationship Id="rId23" Type="http://schemas.openxmlformats.org/officeDocument/2006/relationships/image" Target="../media/image21.png"/><Relationship Id="rId24" Type="http://schemas.openxmlformats.org/officeDocument/2006/relationships/image" Target="../media/image22.png"/><Relationship Id="rId25" Type="http://schemas.openxmlformats.org/officeDocument/2006/relationships/image" Target="../media/image23.png"/><Relationship Id="rId26" Type="http://schemas.openxmlformats.org/officeDocument/2006/relationships/image" Target="../media/image24.png"/><Relationship Id="rId27" Type="http://schemas.openxmlformats.org/officeDocument/2006/relationships/image" Target="../media/image25.png"/><Relationship Id="rId28" Type="http://schemas.openxmlformats.org/officeDocument/2006/relationships/oleObject" Target="../embeddings/oleObject1.bin"/><Relationship Id="rId29" Type="http://schemas.openxmlformats.org/officeDocument/2006/relationships/image" Target="../media/image1.emf"/><Relationship Id="rId30" Type="http://schemas.openxmlformats.org/officeDocument/2006/relationships/image" Target="../media/image26.tiff"/><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1.v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emf"/></Relationships>
</file>

<file path=ppt/slides/_rels/slide2.xml.rels><?xml version="1.0" encoding="UTF-8" standalone="yes"?>
<Relationships xmlns="http://schemas.openxmlformats.org/package/2006/relationships"><Relationship Id="rId9" Type="http://schemas.openxmlformats.org/officeDocument/2006/relationships/image" Target="../media/image10.png"/><Relationship Id="rId20" Type="http://schemas.openxmlformats.org/officeDocument/2006/relationships/image" Target="../media/image18.png"/><Relationship Id="rId21" Type="http://schemas.openxmlformats.org/officeDocument/2006/relationships/image" Target="../media/image25.png"/><Relationship Id="rId22" Type="http://schemas.openxmlformats.org/officeDocument/2006/relationships/oleObject" Target="../embeddings/oleObject2.bin"/><Relationship Id="rId23" Type="http://schemas.openxmlformats.org/officeDocument/2006/relationships/image" Target="../media/image1.emf"/><Relationship Id="rId24" Type="http://schemas.openxmlformats.org/officeDocument/2006/relationships/image" Target="../media/image4.emf"/><Relationship Id="rId25" Type="http://schemas.openxmlformats.org/officeDocument/2006/relationships/image" Target="../media/image5.emf"/><Relationship Id="rId26" Type="http://schemas.openxmlformats.org/officeDocument/2006/relationships/image" Target="../media/image6.emf"/><Relationship Id="rId27" Type="http://schemas.openxmlformats.org/officeDocument/2006/relationships/image" Target="../media/image20.png"/><Relationship Id="rId28" Type="http://schemas.openxmlformats.org/officeDocument/2006/relationships/image" Target="../media/image21.png"/><Relationship Id="rId29" Type="http://schemas.openxmlformats.org/officeDocument/2006/relationships/image" Target="../media/image22.png"/><Relationship Id="rId30" Type="http://schemas.openxmlformats.org/officeDocument/2006/relationships/image" Target="../media/image26.tiff"/><Relationship Id="rId10" Type="http://schemas.openxmlformats.org/officeDocument/2006/relationships/image" Target="../media/image11.png"/><Relationship Id="rId11" Type="http://schemas.openxmlformats.org/officeDocument/2006/relationships/image" Target="../media/image12.png"/><Relationship Id="rId12" Type="http://schemas.openxmlformats.org/officeDocument/2006/relationships/image" Target="../media/image19.png"/><Relationship Id="rId13" Type="http://schemas.openxmlformats.org/officeDocument/2006/relationships/image" Target="../media/image23.png"/><Relationship Id="rId14" Type="http://schemas.openxmlformats.org/officeDocument/2006/relationships/image" Target="../media/image24.png"/><Relationship Id="rId15" Type="http://schemas.openxmlformats.org/officeDocument/2006/relationships/image" Target="../media/image13.png"/><Relationship Id="rId16" Type="http://schemas.openxmlformats.org/officeDocument/2006/relationships/image" Target="../media/image14.png"/><Relationship Id="rId17" Type="http://schemas.openxmlformats.org/officeDocument/2006/relationships/image" Target="../media/image15.png"/><Relationship Id="rId18" Type="http://schemas.openxmlformats.org/officeDocument/2006/relationships/image" Target="../media/image16.png"/><Relationship Id="rId19" Type="http://schemas.openxmlformats.org/officeDocument/2006/relationships/image" Target="../media/image17.png"/><Relationship Id="rId1" Type="http://schemas.openxmlformats.org/officeDocument/2006/relationships/vmlDrawing" Target="../drawings/vmlDrawing2.v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s>
</file>

<file path=ppt/slides/_rels/slide3.xml.rels><?xml version="1.0" encoding="UTF-8" standalone="yes"?>
<Relationships xmlns="http://schemas.openxmlformats.org/package/2006/relationships"><Relationship Id="rId46" Type="http://schemas.openxmlformats.org/officeDocument/2006/relationships/diagramLayout" Target="../diagrams/layout4.xml"/><Relationship Id="rId47" Type="http://schemas.openxmlformats.org/officeDocument/2006/relationships/diagramQuickStyle" Target="../diagrams/quickStyle4.xml"/><Relationship Id="rId48" Type="http://schemas.openxmlformats.org/officeDocument/2006/relationships/diagramColors" Target="../diagrams/colors4.xml"/><Relationship Id="rId49" Type="http://schemas.microsoft.com/office/2007/relationships/diagramDrawing" Target="../diagrams/drawing4.xml"/><Relationship Id="rId20" Type="http://schemas.openxmlformats.org/officeDocument/2006/relationships/image" Target="../media/image25.png"/><Relationship Id="rId21" Type="http://schemas.openxmlformats.org/officeDocument/2006/relationships/oleObject" Target="../embeddings/oleObject3.bin"/><Relationship Id="rId22" Type="http://schemas.openxmlformats.org/officeDocument/2006/relationships/image" Target="../media/image1.emf"/><Relationship Id="rId23" Type="http://schemas.openxmlformats.org/officeDocument/2006/relationships/image" Target="../media/image4.emf"/><Relationship Id="rId24" Type="http://schemas.openxmlformats.org/officeDocument/2006/relationships/image" Target="../media/image5.emf"/><Relationship Id="rId25" Type="http://schemas.openxmlformats.org/officeDocument/2006/relationships/image" Target="../media/image6.emf"/><Relationship Id="rId26" Type="http://schemas.openxmlformats.org/officeDocument/2006/relationships/image" Target="../media/image20.png"/><Relationship Id="rId27" Type="http://schemas.openxmlformats.org/officeDocument/2006/relationships/image" Target="../media/image21.png"/><Relationship Id="rId28" Type="http://schemas.openxmlformats.org/officeDocument/2006/relationships/image" Target="../media/image22.png"/><Relationship Id="rId29" Type="http://schemas.openxmlformats.org/officeDocument/2006/relationships/image" Target="../media/image26.tiff"/><Relationship Id="rId1" Type="http://schemas.openxmlformats.org/officeDocument/2006/relationships/vmlDrawing" Target="../drawings/vmlDrawing3.v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diagramData" Target="../diagrams/data1.xml"/><Relationship Id="rId31" Type="http://schemas.openxmlformats.org/officeDocument/2006/relationships/diagramLayout" Target="../diagrams/layout1.xml"/><Relationship Id="rId32" Type="http://schemas.openxmlformats.org/officeDocument/2006/relationships/diagramQuickStyle" Target="../diagrams/quickStyle1.xml"/><Relationship Id="rId9"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diagramColors" Target="../diagrams/colors1.xml"/><Relationship Id="rId34" Type="http://schemas.microsoft.com/office/2007/relationships/diagramDrawing" Target="../diagrams/drawing1.xml"/><Relationship Id="rId35" Type="http://schemas.openxmlformats.org/officeDocument/2006/relationships/diagramData" Target="../diagrams/data2.xml"/><Relationship Id="rId36" Type="http://schemas.openxmlformats.org/officeDocument/2006/relationships/diagramLayout" Target="../diagrams/layout2.xml"/><Relationship Id="rId10" Type="http://schemas.openxmlformats.org/officeDocument/2006/relationships/image" Target="../media/image12.png"/><Relationship Id="rId11" Type="http://schemas.openxmlformats.org/officeDocument/2006/relationships/image" Target="../media/image19.png"/><Relationship Id="rId12" Type="http://schemas.openxmlformats.org/officeDocument/2006/relationships/image" Target="../media/image23.png"/><Relationship Id="rId13" Type="http://schemas.openxmlformats.org/officeDocument/2006/relationships/image" Target="../media/image24.png"/><Relationship Id="rId14" Type="http://schemas.openxmlformats.org/officeDocument/2006/relationships/image" Target="../media/image13.png"/><Relationship Id="rId15" Type="http://schemas.openxmlformats.org/officeDocument/2006/relationships/image" Target="../media/image14.png"/><Relationship Id="rId16" Type="http://schemas.openxmlformats.org/officeDocument/2006/relationships/image" Target="../media/image15.png"/><Relationship Id="rId17" Type="http://schemas.openxmlformats.org/officeDocument/2006/relationships/image" Target="../media/image16.png"/><Relationship Id="rId18" Type="http://schemas.openxmlformats.org/officeDocument/2006/relationships/image" Target="../media/image17.png"/><Relationship Id="rId19" Type="http://schemas.openxmlformats.org/officeDocument/2006/relationships/image" Target="../media/image18.png"/><Relationship Id="rId37" Type="http://schemas.openxmlformats.org/officeDocument/2006/relationships/diagramQuickStyle" Target="../diagrams/quickStyle2.xml"/><Relationship Id="rId38" Type="http://schemas.openxmlformats.org/officeDocument/2006/relationships/diagramColors" Target="../diagrams/colors2.xml"/><Relationship Id="rId39" Type="http://schemas.microsoft.com/office/2007/relationships/diagramDrawing" Target="../diagrams/drawing2.xml"/><Relationship Id="rId40" Type="http://schemas.openxmlformats.org/officeDocument/2006/relationships/diagramData" Target="../diagrams/data3.xml"/><Relationship Id="rId41" Type="http://schemas.openxmlformats.org/officeDocument/2006/relationships/diagramLayout" Target="../diagrams/layout3.xml"/><Relationship Id="rId42" Type="http://schemas.openxmlformats.org/officeDocument/2006/relationships/diagramQuickStyle" Target="../diagrams/quickStyle3.xml"/><Relationship Id="rId43" Type="http://schemas.openxmlformats.org/officeDocument/2006/relationships/diagramColors" Target="../diagrams/colors3.xml"/><Relationship Id="rId44" Type="http://schemas.microsoft.com/office/2007/relationships/diagramDrawing" Target="../diagrams/drawing3.xml"/><Relationship Id="rId45" Type="http://schemas.openxmlformats.org/officeDocument/2006/relationships/diagramData" Target="../diagrams/data4.xml"/></Relationships>
</file>

<file path=ppt/slides/_rels/slide4.xml.rels><?xml version="1.0" encoding="UTF-8" standalone="yes"?>
<Relationships xmlns="http://schemas.openxmlformats.org/package/2006/relationships"><Relationship Id="rId20" Type="http://schemas.openxmlformats.org/officeDocument/2006/relationships/diagramLayout" Target="../diagrams/layout7.xml"/><Relationship Id="rId21" Type="http://schemas.openxmlformats.org/officeDocument/2006/relationships/diagramQuickStyle" Target="../diagrams/quickStyle7.xml"/><Relationship Id="rId22" Type="http://schemas.openxmlformats.org/officeDocument/2006/relationships/diagramColors" Target="../diagrams/colors7.xml"/><Relationship Id="rId23" Type="http://schemas.microsoft.com/office/2007/relationships/diagramDrawing" Target="../diagrams/drawing7.xml"/><Relationship Id="rId24" Type="http://schemas.openxmlformats.org/officeDocument/2006/relationships/image" Target="../media/image23.png"/><Relationship Id="rId25" Type="http://schemas.openxmlformats.org/officeDocument/2006/relationships/image" Target="../media/image24.png"/><Relationship Id="rId26" Type="http://schemas.openxmlformats.org/officeDocument/2006/relationships/image" Target="../media/image19.png"/><Relationship Id="rId27" Type="http://schemas.openxmlformats.org/officeDocument/2006/relationships/image" Target="../media/image20.png"/><Relationship Id="rId28" Type="http://schemas.openxmlformats.org/officeDocument/2006/relationships/image" Target="../media/image28.png"/><Relationship Id="rId29" Type="http://schemas.openxmlformats.org/officeDocument/2006/relationships/image" Target="../media/image4.emf"/><Relationship Id="rId1" Type="http://schemas.openxmlformats.org/officeDocument/2006/relationships/vmlDrawing" Target="../drawings/vmlDrawing4.v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image" Target="../media/image2.png"/><Relationship Id="rId5" Type="http://schemas.openxmlformats.org/officeDocument/2006/relationships/image" Target="../media/image7.png"/><Relationship Id="rId30" Type="http://schemas.openxmlformats.org/officeDocument/2006/relationships/image" Target="../media/image5.emf"/><Relationship Id="rId31" Type="http://schemas.openxmlformats.org/officeDocument/2006/relationships/image" Target="../media/image6.emf"/><Relationship Id="rId32" Type="http://schemas.openxmlformats.org/officeDocument/2006/relationships/oleObject" Target="../embeddings/oleObject4.bin"/><Relationship Id="rId9" Type="http://schemas.openxmlformats.org/officeDocument/2006/relationships/diagramData" Target="../diagrams/data5.xml"/><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33" Type="http://schemas.openxmlformats.org/officeDocument/2006/relationships/image" Target="../media/image1.emf"/><Relationship Id="rId34" Type="http://schemas.openxmlformats.org/officeDocument/2006/relationships/image" Target="../media/image29.png"/><Relationship Id="rId35" Type="http://schemas.openxmlformats.org/officeDocument/2006/relationships/image" Target="../media/image30.png"/><Relationship Id="rId36" Type="http://schemas.openxmlformats.org/officeDocument/2006/relationships/image" Target="../media/image31.png"/><Relationship Id="rId10" Type="http://schemas.openxmlformats.org/officeDocument/2006/relationships/diagramLayout" Target="../diagrams/layout5.xml"/><Relationship Id="rId11" Type="http://schemas.openxmlformats.org/officeDocument/2006/relationships/diagramQuickStyle" Target="../diagrams/quickStyle5.xml"/><Relationship Id="rId12" Type="http://schemas.openxmlformats.org/officeDocument/2006/relationships/diagramColors" Target="../diagrams/colors5.xml"/><Relationship Id="rId13" Type="http://schemas.microsoft.com/office/2007/relationships/diagramDrawing" Target="../diagrams/drawing5.xml"/><Relationship Id="rId14" Type="http://schemas.openxmlformats.org/officeDocument/2006/relationships/diagramData" Target="../diagrams/data6.xml"/><Relationship Id="rId15" Type="http://schemas.openxmlformats.org/officeDocument/2006/relationships/diagramLayout" Target="../diagrams/layout6.xml"/><Relationship Id="rId16" Type="http://schemas.openxmlformats.org/officeDocument/2006/relationships/diagramQuickStyle" Target="../diagrams/quickStyle6.xml"/><Relationship Id="rId17" Type="http://schemas.openxmlformats.org/officeDocument/2006/relationships/diagramColors" Target="../diagrams/colors6.xml"/><Relationship Id="rId18" Type="http://schemas.microsoft.com/office/2007/relationships/diagramDrawing" Target="../diagrams/drawing6.xml"/><Relationship Id="rId19" Type="http://schemas.openxmlformats.org/officeDocument/2006/relationships/diagramData" Target="../diagrams/data7.xml"/><Relationship Id="rId37" Type="http://schemas.openxmlformats.org/officeDocument/2006/relationships/image" Target="../media/image32.png"/><Relationship Id="rId38" Type="http://schemas.openxmlformats.org/officeDocument/2006/relationships/image" Target="../media/image33.tiff"/><Relationship Id="rId39" Type="http://schemas.openxmlformats.org/officeDocument/2006/relationships/image" Target="../media/image34.png"/><Relationship Id="rId40" Type="http://schemas.openxmlformats.org/officeDocument/2006/relationships/image" Target="../media/image35.png"/><Relationship Id="rId41" Type="http://schemas.openxmlformats.org/officeDocument/2006/relationships/image" Target="../media/image36.png"/><Relationship Id="rId42" Type="http://schemas.openxmlformats.org/officeDocument/2006/relationships/image" Target="../media/image37.png"/><Relationship Id="rId43" Type="http://schemas.openxmlformats.org/officeDocument/2006/relationships/image" Target="../media/image38.png"/><Relationship Id="rId44" Type="http://schemas.openxmlformats.org/officeDocument/2006/relationships/image" Target="../media/image39.png"/><Relationship Id="rId45"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a:p>
        </p:txBody>
      </p:sp>
      <p:sp>
        <p:nvSpPr>
          <p:cNvPr id="7" name="Rectangle 35"/>
          <p:cNvSpPr>
            <a:spLocks noChangeArrowheads="1"/>
          </p:cNvSpPr>
          <p:nvPr/>
        </p:nvSpPr>
        <p:spPr bwMode="auto">
          <a:xfrm>
            <a:off x="11720513" y="27017746"/>
            <a:ext cx="9829800" cy="508309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287000"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err="1" smtClean="0">
                <a:solidFill>
                  <a:srgbClr val="131F33"/>
                </a:solidFill>
              </a:rPr>
              <a:t>Abstruct</a:t>
            </a:r>
            <a:endParaRPr lang="en-GB" altLang="en-US" sz="4000" b="1" dirty="0">
              <a:solidFill>
                <a:srgbClr val="131F33"/>
              </a:solidFill>
            </a:endParaRPr>
          </a:p>
          <a:p>
            <a:pPr algn="just" eaLnBrk="1" hangingPunct="1"/>
            <a:r>
              <a:rPr lang="en-US" altLang="en-US" sz="2800" dirty="0"/>
              <a:t> </a:t>
            </a:r>
            <a:endParaRPr lang="en-US" alt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287000"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734800" y="5181600"/>
            <a:ext cx="9829800" cy="21564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dirty="0">
              <a:latin typeface="Georgia" charset="0"/>
            </a:endParaRPr>
          </a:p>
        </p:txBody>
      </p:sp>
      <p:sp>
        <p:nvSpPr>
          <p:cNvPr id="11" name="Rectangle 51"/>
          <p:cNvSpPr>
            <a:spLocks noChangeArrowheads="1"/>
          </p:cNvSpPr>
          <p:nvPr/>
        </p:nvSpPr>
        <p:spPr bwMode="auto">
          <a:xfrm>
            <a:off x="22326599" y="5181600"/>
            <a:ext cx="20802601" cy="244546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r>
              <a:rPr lang="en-US" sz="2800" b="1" dirty="0" smtClean="0">
                <a:latin typeface="Georgia" charset="0"/>
                <a:ea typeface="Georgia" charset="0"/>
                <a:cs typeface="Georgia" charset="0"/>
              </a:rPr>
              <a:t>)</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r>
              <a:rPr lang="en-US" altLang="en-US" sz="2800" b="1" dirty="0" smtClean="0">
                <a:latin typeface="Georgia" charset="0"/>
                <a:ea typeface="Georgia" charset="0"/>
                <a:cs typeface="Georgia" charset="0"/>
              </a:rPr>
              <a:t>Process Analysis of BC Aging</a:t>
            </a: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sp>
        <p:nvSpPr>
          <p:cNvPr id="13" name="Rectangle 34"/>
          <p:cNvSpPr>
            <a:spLocks noChangeArrowheads="1"/>
          </p:cNvSpPr>
          <p:nvPr/>
        </p:nvSpPr>
        <p:spPr bwMode="auto">
          <a:xfrm>
            <a:off x="22113547" y="29799034"/>
            <a:ext cx="13864066" cy="226745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a:solidFill>
                  <a:srgbClr val="131F33"/>
                </a:solidFill>
              </a:rPr>
              <a:t>CONCLUSIONS</a:t>
            </a:r>
          </a:p>
          <a:p>
            <a:pPr eaLnBrk="1" hangingPunct="1"/>
            <a:endParaRPr lang="en-US" altLang="en-US" sz="2800" dirty="0"/>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928657817"/>
              </p:ext>
            </p:extLst>
          </p:nvPr>
        </p:nvGraphicFramePr>
        <p:xfrm>
          <a:off x="12980529" y="18460189"/>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grpSp>
        <p:nvGrpSpPr>
          <p:cNvPr id="74" name="Group 73"/>
          <p:cNvGrpSpPr/>
          <p:nvPr/>
        </p:nvGrpSpPr>
        <p:grpSpPr>
          <a:xfrm>
            <a:off x="17273820" y="14816577"/>
            <a:ext cx="3094742" cy="2473439"/>
            <a:chOff x="5842896" y="1630112"/>
            <a:chExt cx="2351079" cy="1994177"/>
          </a:xfrm>
        </p:grpSpPr>
        <p:pic>
          <p:nvPicPr>
            <p:cNvPr id="75" name="Picture 74"/>
            <p:cNvPicPr>
              <a:picLocks noChangeAspect="1"/>
            </p:cNvPicPr>
            <p:nvPr/>
          </p:nvPicPr>
          <p:blipFill>
            <a:blip r:embed="rId6"/>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7"/>
            <a:stretch>
              <a:fillRect/>
            </a:stretch>
          </p:blipFill>
          <p:spPr>
            <a:xfrm>
              <a:off x="6493441" y="2976314"/>
              <a:ext cx="455334" cy="647975"/>
            </a:xfrm>
            <a:prstGeom prst="rect">
              <a:avLst/>
            </a:prstGeom>
          </p:spPr>
        </p:pic>
        <p:pic>
          <p:nvPicPr>
            <p:cNvPr id="79" name="Picture 78"/>
            <p:cNvPicPr>
              <a:picLocks noChangeAspect="1"/>
            </p:cNvPicPr>
            <p:nvPr/>
          </p:nvPicPr>
          <p:blipFill>
            <a:blip r:embed="rId8"/>
            <a:stretch>
              <a:fillRect/>
            </a:stretch>
          </p:blipFill>
          <p:spPr>
            <a:xfrm>
              <a:off x="7606142" y="2979093"/>
              <a:ext cx="432298" cy="631819"/>
            </a:xfrm>
            <a:prstGeom prst="rect">
              <a:avLst/>
            </a:prstGeom>
          </p:spPr>
        </p:pic>
      </p:grpSp>
      <p:sp>
        <p:nvSpPr>
          <p:cNvPr id="5" name="TextBox 4"/>
          <p:cNvSpPr txBox="1"/>
          <p:nvPr/>
        </p:nvSpPr>
        <p:spPr>
          <a:xfrm>
            <a:off x="12189506" y="17843455"/>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2543146" y="7348554"/>
            <a:ext cx="8581915" cy="7329826"/>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1486720"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541765" y="22662826"/>
            <a:ext cx="5191000" cy="2335704"/>
          </a:xfrm>
          <a:prstGeom prst="rect">
            <a:avLst/>
          </a:prstGeom>
          <a:noFill/>
        </p:spPr>
        <p:txBody>
          <a:bodyPr wrap="square" rtlCol="0">
            <a:spAutoFit/>
          </a:bodyPr>
          <a:lstStyle/>
          <a:p>
            <a:pPr algn="just"/>
            <a:r>
              <a:rPr lang="en-US" sz="2800" dirty="0" smtClean="0"/>
              <a:t>The </a:t>
            </a:r>
            <a:r>
              <a:rPr lang="en-US" sz="2800" dirty="0"/>
              <a:t>equivalent of 8-monolayers of sulfate is needed to transfer material from the primary carbon mode (fresh) into the accumulation mode (aged</a:t>
            </a:r>
            <a:r>
              <a:rPr lang="en-US" sz="2800" dirty="0" smtClean="0"/>
              <a:t>).</a:t>
            </a:r>
          </a:p>
        </p:txBody>
      </p:sp>
      <p:sp>
        <p:nvSpPr>
          <p:cNvPr id="100" name="TextBox 99"/>
          <p:cNvSpPr txBox="1"/>
          <p:nvPr/>
        </p:nvSpPr>
        <p:spPr>
          <a:xfrm>
            <a:off x="12516946" y="21498580"/>
            <a:ext cx="8020126" cy="523220"/>
          </a:xfrm>
          <a:prstGeom prst="rect">
            <a:avLst/>
          </a:prstGeom>
          <a:noFill/>
        </p:spPr>
        <p:txBody>
          <a:bodyPr wrap="square" rtlCol="0">
            <a:spAutoFit/>
          </a:bodyPr>
          <a:lstStyle/>
          <a:p>
            <a:r>
              <a:rPr kumimoji="1" lang="en-US" altLang="zh-CN" sz="2800" b="1" dirty="0">
                <a:solidFill>
                  <a:srgbClr val="C00000"/>
                </a:solidFill>
                <a:latin typeface="+mj-lt"/>
              </a:rPr>
              <a:t>Condensation: “Monolayer-of-sulfate criterion</a:t>
            </a:r>
            <a:r>
              <a:rPr kumimoji="1" lang="en-US" altLang="zh-CN" sz="2800" b="1" dirty="0" smtClean="0">
                <a:solidFill>
                  <a:srgbClr val="C00000"/>
                </a:solidFill>
                <a:latin typeface="+mj-lt"/>
              </a:rPr>
              <a:t>”</a:t>
            </a:r>
            <a:endParaRPr kumimoji="1" lang="en-US" altLang="zh-CN" sz="2800" b="1" dirty="0">
              <a:solidFill>
                <a:srgbClr val="C00000"/>
              </a:solidFill>
              <a:latin typeface="+mj-lt"/>
            </a:endParaRPr>
          </a:p>
        </p:txBody>
      </p:sp>
      <p:sp>
        <p:nvSpPr>
          <p:cNvPr id="101" name="TextBox 100"/>
          <p:cNvSpPr txBox="1"/>
          <p:nvPr/>
        </p:nvSpPr>
        <p:spPr>
          <a:xfrm>
            <a:off x="16149179" y="257364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22509681"/>
            <a:ext cx="5104805" cy="2922098"/>
            <a:chOff x="15827746" y="19301176"/>
            <a:chExt cx="5104805" cy="2922098"/>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1823164"/>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103784"/>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529661" y="15357595"/>
            <a:ext cx="4382461" cy="1323439"/>
          </a:xfrm>
          <a:prstGeom prst="rect">
            <a:avLst/>
          </a:prstGeom>
          <a:noFill/>
        </p:spPr>
        <p:txBody>
          <a:bodyPr wrap="square" rtlCol="0">
            <a:spAutoFit/>
          </a:bodyPr>
          <a:lstStyle/>
          <a:p>
            <a:r>
              <a:rPr kumimoji="1" lang="en-US" altLang="zh-CN" sz="2000" b="1" dirty="0" smtClean="0">
                <a:latin typeface="+mj-lt"/>
              </a:rPr>
              <a:t>BC aging timescale computed from model transfer </a:t>
            </a:r>
            <a:r>
              <a:rPr kumimoji="1" lang="en-US" altLang="zh-CN" sz="2000" b="1" dirty="0">
                <a:latin typeface="+mj-lt"/>
              </a:rPr>
              <a:t>r</a:t>
            </a:r>
            <a:r>
              <a:rPr kumimoji="1" lang="en-US" altLang="zh-CN" sz="2000" b="1" dirty="0" smtClean="0">
                <a:latin typeface="+mj-lt"/>
              </a:rPr>
              <a:t>ate due to Coagulation and Condensation processes (aging).</a:t>
            </a:r>
            <a:endParaRPr kumimoji="1" lang="en-US" altLang="zh-CN" sz="2000" b="1" dirty="0">
              <a:latin typeface="+mj-lt"/>
            </a:endParaRPr>
          </a:p>
        </p:txBody>
      </p:sp>
      <p:cxnSp>
        <p:nvCxnSpPr>
          <p:cNvPr id="113" name="Straight Arrow Connector 112"/>
          <p:cNvCxnSpPr>
            <a:stCxn id="115" idx="4"/>
          </p:cNvCxnSpPr>
          <p:nvPr/>
        </p:nvCxnSpPr>
        <p:spPr>
          <a:xfrm>
            <a:off x="17313360" y="12805526"/>
            <a:ext cx="1658242" cy="1872854"/>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6192236" y="11963399"/>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905532" y="6934200"/>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sp>
        <p:nvSpPr>
          <p:cNvPr id="22" name="TextBox 21"/>
          <p:cNvSpPr txBox="1"/>
          <p:nvPr/>
        </p:nvSpPr>
        <p:spPr>
          <a:xfrm>
            <a:off x="23012400" y="19659600"/>
            <a:ext cx="8318545" cy="400110"/>
          </a:xfrm>
          <a:prstGeom prst="rect">
            <a:avLst/>
          </a:prstGeom>
          <a:noFill/>
          <a:ln>
            <a:solidFill>
              <a:srgbClr val="0070C0"/>
            </a:solidFill>
          </a:ln>
        </p:spPr>
        <p:txBody>
          <a:bodyPr wrap="square" rtlCol="0">
            <a:spAutoFit/>
          </a:bodyPr>
          <a:lstStyle/>
          <a:p>
            <a:r>
              <a:rPr lang="en-US" sz="2000" dirty="0" smtClean="0"/>
              <a:t>In </a:t>
            </a:r>
            <a:r>
              <a:rPr lang="en-US" sz="2000" dirty="0"/>
              <a:t>the Arctic: Most of BC is in primary </a:t>
            </a:r>
            <a:r>
              <a:rPr lang="en-US" sz="2000" dirty="0" smtClean="0"/>
              <a:t>carbon mode </a:t>
            </a:r>
            <a:r>
              <a:rPr lang="en-US" sz="2000" smtClean="0"/>
              <a:t>(externally mixed)!</a:t>
            </a:r>
            <a:endParaRPr lang="en-US" sz="2000" dirty="0"/>
          </a:p>
        </p:txBody>
      </p:sp>
      <p:grpSp>
        <p:nvGrpSpPr>
          <p:cNvPr id="192" name="Group 191"/>
          <p:cNvGrpSpPr/>
          <p:nvPr/>
        </p:nvGrpSpPr>
        <p:grpSpPr>
          <a:xfrm>
            <a:off x="28293970" y="6817554"/>
            <a:ext cx="14378030" cy="6288846"/>
            <a:chOff x="28293970" y="7143690"/>
            <a:chExt cx="14378030" cy="6288846"/>
          </a:xfrm>
        </p:grpSpPr>
        <p:sp>
          <p:nvSpPr>
            <p:cNvPr id="129" name="TextBox 128"/>
            <p:cNvSpPr txBox="1"/>
            <p:nvPr/>
          </p:nvSpPr>
          <p:spPr>
            <a:xfrm>
              <a:off x="38785800" y="10877881"/>
              <a:ext cx="3385807" cy="1938992"/>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a:p>
              <a:r>
                <a:rPr lang="en-US" sz="2400" dirty="0" smtClean="0"/>
                <a:t>L12: 12 monolayers</a:t>
              </a:r>
              <a:endParaRPr lang="en-US" sz="2400" dirty="0"/>
            </a:p>
          </p:txBody>
        </p:sp>
        <p:grpSp>
          <p:nvGrpSpPr>
            <p:cNvPr id="72" name="Group 71"/>
            <p:cNvGrpSpPr/>
            <p:nvPr/>
          </p:nvGrpSpPr>
          <p:grpSpPr>
            <a:xfrm>
              <a:off x="29716486" y="7525512"/>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86" name="Group 85"/>
            <p:cNvGrpSpPr/>
            <p:nvPr/>
          </p:nvGrpSpPr>
          <p:grpSpPr>
            <a:xfrm>
              <a:off x="37907620" y="7460299"/>
              <a:ext cx="4764380" cy="2902901"/>
              <a:chOff x="2086345" y="945708"/>
              <a:chExt cx="8033456" cy="4476897"/>
            </a:xfrm>
          </p:grpSpPr>
          <p:pic>
            <p:nvPicPr>
              <p:cNvPr id="87" name="Picture 8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32249399" y="7143690"/>
              <a:ext cx="8402165" cy="400110"/>
            </a:xfrm>
            <a:prstGeom prst="rect">
              <a:avLst/>
            </a:prstGeom>
            <a:noFill/>
          </p:spPr>
          <p:txBody>
            <a:bodyPr wrap="square" rtlCol="0">
              <a:spAutoFit/>
            </a:bodyPr>
            <a:lstStyle/>
            <a:p>
              <a:r>
                <a:rPr lang="en-US" sz="2000" b="1" dirty="0" smtClean="0"/>
                <a:t>Monthly BC </a:t>
              </a:r>
              <a:r>
                <a:rPr lang="en-US" sz="2000" b="1" smtClean="0"/>
                <a:t>Vertical Profile</a:t>
              </a:r>
              <a:endParaRPr lang="en-US" sz="2000" b="1" dirty="0"/>
            </a:p>
          </p:txBody>
        </p:sp>
        <p:sp>
          <p:nvSpPr>
            <p:cNvPr id="37" name="TextBox 36"/>
            <p:cNvSpPr txBox="1"/>
            <p:nvPr/>
          </p:nvSpPr>
          <p:spPr>
            <a:xfrm>
              <a:off x="28651200" y="8562673"/>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8293970" y="11456961"/>
              <a:ext cx="1752600" cy="400110"/>
            </a:xfrm>
            <a:prstGeom prst="rect">
              <a:avLst/>
            </a:prstGeom>
            <a:noFill/>
          </p:spPr>
          <p:txBody>
            <a:bodyPr wrap="square" rtlCol="0">
              <a:spAutoFit/>
            </a:bodyPr>
            <a:lstStyle/>
            <a:p>
              <a:r>
                <a:rPr lang="en-US" sz="2000" b="1" dirty="0" smtClean="0"/>
                <a:t>September</a:t>
              </a:r>
              <a:endParaRPr lang="en-US" sz="2000" b="1" dirty="0"/>
            </a:p>
          </p:txBody>
        </p:sp>
      </p:grpSp>
      <p:grpSp>
        <p:nvGrpSpPr>
          <p:cNvPr id="38" name="Group 37"/>
          <p:cNvGrpSpPr/>
          <p:nvPr/>
        </p:nvGrpSpPr>
        <p:grpSpPr>
          <a:xfrm>
            <a:off x="22910529" y="14706600"/>
            <a:ext cx="6026811" cy="4905020"/>
            <a:chOff x="22636397" y="14525980"/>
            <a:chExt cx="5769069" cy="4905020"/>
          </a:xfrm>
        </p:grpSpPr>
        <p:grpSp>
          <p:nvGrpSpPr>
            <p:cNvPr id="28" name="Group 27"/>
            <p:cNvGrpSpPr/>
            <p:nvPr/>
          </p:nvGrpSpPr>
          <p:grpSpPr>
            <a:xfrm>
              <a:off x="22636397" y="14525980"/>
              <a:ext cx="5405203" cy="4905020"/>
              <a:chOff x="24569187" y="14522243"/>
              <a:chExt cx="5405203" cy="4905020"/>
            </a:xfrm>
          </p:grpSpPr>
          <p:pic>
            <p:nvPicPr>
              <p:cNvPr id="18" name="Picture 17"/>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4569187" y="14522243"/>
                <a:ext cx="5405203" cy="4905020"/>
              </a:xfrm>
              <a:prstGeom prst="rect">
                <a:avLst/>
              </a:prstGeom>
            </p:spPr>
          </p:pic>
          <p:sp>
            <p:nvSpPr>
              <p:cNvPr id="26" name="TextBox 25"/>
              <p:cNvSpPr txBox="1"/>
              <p:nvPr/>
            </p:nvSpPr>
            <p:spPr>
              <a:xfrm>
                <a:off x="25145069"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5125440"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a:endCxn id="22" idx="0"/>
          </p:cNvCxnSpPr>
          <p:nvPr/>
        </p:nvCxnSpPr>
        <p:spPr>
          <a:xfrm>
            <a:off x="25396365" y="17449800"/>
            <a:ext cx="1775308" cy="2209800"/>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2697908" y="14141258"/>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sp>
        <p:nvSpPr>
          <p:cNvPr id="40" name="TextBox 39"/>
          <p:cNvSpPr txBox="1"/>
          <p:nvPr/>
        </p:nvSpPr>
        <p:spPr>
          <a:xfrm>
            <a:off x="27703967" y="14346691"/>
            <a:ext cx="6986464" cy="400110"/>
          </a:xfrm>
          <a:prstGeom prst="rect">
            <a:avLst/>
          </a:prstGeom>
          <a:noFill/>
        </p:spPr>
        <p:txBody>
          <a:bodyPr wrap="non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nvGrpSpPr>
          <p:cNvPr id="15" name="Group 14"/>
          <p:cNvGrpSpPr/>
          <p:nvPr/>
        </p:nvGrpSpPr>
        <p:grpSpPr>
          <a:xfrm>
            <a:off x="28577348" y="14649091"/>
            <a:ext cx="8408621" cy="5010509"/>
            <a:chOff x="28577348" y="14649091"/>
            <a:chExt cx="8408621" cy="5010509"/>
          </a:xfrm>
        </p:grpSpPr>
        <p:sp>
          <p:nvSpPr>
            <p:cNvPr id="41" name="TextBox 40"/>
            <p:cNvSpPr txBox="1"/>
            <p:nvPr/>
          </p:nvSpPr>
          <p:spPr>
            <a:xfrm>
              <a:off x="34461095" y="17536886"/>
              <a:ext cx="2524874" cy="1938992"/>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43" name="Group 42"/>
            <p:cNvGrpSpPr/>
            <p:nvPr/>
          </p:nvGrpSpPr>
          <p:grpSpPr>
            <a:xfrm>
              <a:off x="28577348" y="14649091"/>
              <a:ext cx="5560252" cy="5010509"/>
              <a:chOff x="35506643" y="13634406"/>
              <a:chExt cx="7073900" cy="6527800"/>
            </a:xfrm>
          </p:grpSpPr>
          <p:pic>
            <p:nvPicPr>
              <p:cNvPr id="42" name="Picture 4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35" name="TextBox 134"/>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36" name="TextBox 135"/>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45" name="Straight Arrow Connector 44"/>
            <p:cNvCxnSpPr>
              <a:endCxn id="41" idx="1"/>
            </p:cNvCxnSpPr>
            <p:nvPr/>
          </p:nvCxnSpPr>
          <p:spPr>
            <a:xfrm>
              <a:off x="32268172" y="17921073"/>
              <a:ext cx="2192923" cy="585309"/>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16" name="Group 15"/>
          <p:cNvGrpSpPr/>
          <p:nvPr/>
        </p:nvGrpSpPr>
        <p:grpSpPr>
          <a:xfrm>
            <a:off x="34216195" y="14325012"/>
            <a:ext cx="8455805" cy="5418138"/>
            <a:chOff x="34216195" y="14325012"/>
            <a:chExt cx="8455805" cy="5418138"/>
          </a:xfrm>
        </p:grpSpPr>
        <p:grpSp>
          <p:nvGrpSpPr>
            <p:cNvPr id="35" name="Group 34"/>
            <p:cNvGrpSpPr/>
            <p:nvPr/>
          </p:nvGrpSpPr>
          <p:grpSpPr>
            <a:xfrm>
              <a:off x="37230411" y="14746958"/>
              <a:ext cx="5441589" cy="4996192"/>
              <a:chOff x="35858811" y="14446414"/>
              <a:chExt cx="5441589" cy="4996192"/>
            </a:xfrm>
          </p:grpSpPr>
          <p:pic>
            <p:nvPicPr>
              <p:cNvPr id="17" name="Picture 16"/>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20" name="TextBox 119"/>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30" name="TextBox 129"/>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3" name="TextBox 132"/>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37" name="TextBox 136"/>
            <p:cNvSpPr txBox="1"/>
            <p:nvPr/>
          </p:nvSpPr>
          <p:spPr>
            <a:xfrm>
              <a:off x="34216195" y="15229681"/>
              <a:ext cx="2969405" cy="1323439"/>
            </a:xfrm>
            <a:prstGeom prst="rect">
              <a:avLst/>
            </a:prstGeom>
            <a:noFill/>
            <a:ln w="12700">
              <a:solidFill>
                <a:srgbClr val="DE6225"/>
              </a:solidFill>
            </a:ln>
          </p:spPr>
          <p:txBody>
            <a:bodyPr wrap="square" rtlCol="0">
              <a:spAutoFit/>
            </a:bodyPr>
            <a:lstStyle/>
            <a:p>
              <a:r>
                <a:rPr lang="en-US" sz="2000" dirty="0" smtClean="0"/>
                <a:t>In the Arctic: </a:t>
              </a:r>
            </a:p>
            <a:p>
              <a:r>
                <a:rPr lang="en-US" sz="2000" dirty="0" smtClean="0"/>
                <a:t>Most </a:t>
              </a:r>
              <a:r>
                <a:rPr lang="en-US" sz="2000" dirty="0"/>
                <a:t>of </a:t>
              </a:r>
              <a:r>
                <a:rPr lang="en-US" sz="2000" dirty="0" smtClean="0"/>
                <a:t>BC detected by SP2 measurements is externally mixed. </a:t>
              </a:r>
              <a:endParaRPr lang="en-US" sz="2000" dirty="0"/>
            </a:p>
          </p:txBody>
        </p:sp>
        <p:cxnSp>
          <p:nvCxnSpPr>
            <p:cNvPr id="138" name="Straight Arrow Connector 137"/>
            <p:cNvCxnSpPr>
              <a:endCxn id="137" idx="3"/>
            </p:cNvCxnSpPr>
            <p:nvPr/>
          </p:nvCxnSpPr>
          <p:spPr>
            <a:xfrm flipH="1">
              <a:off x="37185600" y="15291235"/>
              <a:ext cx="2819304" cy="60016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pic>
        <p:nvPicPr>
          <p:cNvPr id="142" name="Content Placeholder 3"/>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38338602" y="25277633"/>
            <a:ext cx="3414786" cy="3750667"/>
          </a:xfrm>
          <a:prstGeom prst="rect">
            <a:avLst/>
          </a:prstGeom>
        </p:spPr>
      </p:pic>
      <p:pic>
        <p:nvPicPr>
          <p:cNvPr id="143" name="Picture 142"/>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38287691" y="20838557"/>
            <a:ext cx="3570276" cy="3770853"/>
          </a:xfrm>
          <a:prstGeom prst="rect">
            <a:avLst/>
          </a:prstGeom>
        </p:spPr>
      </p:pic>
      <p:sp>
        <p:nvSpPr>
          <p:cNvPr id="164" name="TextBox 163"/>
          <p:cNvSpPr txBox="1"/>
          <p:nvPr/>
        </p:nvSpPr>
        <p:spPr>
          <a:xfrm>
            <a:off x="24536400" y="20950535"/>
            <a:ext cx="8494610" cy="461665"/>
          </a:xfrm>
          <a:prstGeom prst="rect">
            <a:avLst/>
          </a:prstGeom>
          <a:noFill/>
        </p:spPr>
        <p:txBody>
          <a:bodyPr wrap="square" rtlCol="0">
            <a:spAutoFit/>
          </a:bodyPr>
          <a:lstStyle/>
          <a:p>
            <a:r>
              <a:rPr lang="en-US" sz="2400" b="1" dirty="0">
                <a:solidFill>
                  <a:srgbClr val="C00000"/>
                </a:solidFill>
              </a:rPr>
              <a:t>Comparison of Aging </a:t>
            </a:r>
            <a:r>
              <a:rPr lang="en-US" sz="2400" b="1" dirty="0" smtClean="0">
                <a:solidFill>
                  <a:srgbClr val="C00000"/>
                </a:solidFill>
              </a:rPr>
              <a:t>Timescales</a:t>
            </a:r>
            <a:endParaRPr lang="en-US" sz="2400" b="1" dirty="0">
              <a:solidFill>
                <a:srgbClr val="C00000"/>
              </a:solidFill>
            </a:endParaRPr>
          </a:p>
        </p:txBody>
      </p:sp>
      <p:grpSp>
        <p:nvGrpSpPr>
          <p:cNvPr id="186" name="Group 185"/>
          <p:cNvGrpSpPr/>
          <p:nvPr/>
        </p:nvGrpSpPr>
        <p:grpSpPr>
          <a:xfrm>
            <a:off x="22662084" y="21336000"/>
            <a:ext cx="8510097" cy="7772400"/>
            <a:chOff x="22820848" y="22326600"/>
            <a:chExt cx="8510097" cy="7772400"/>
          </a:xfrm>
        </p:grpSpPr>
        <p:pic>
          <p:nvPicPr>
            <p:cNvPr id="152" name="Picture 151"/>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2820848" y="2255049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grpSp>
        <p:nvGrpSpPr>
          <p:cNvPr id="194" name="Group 193"/>
          <p:cNvGrpSpPr/>
          <p:nvPr/>
        </p:nvGrpSpPr>
        <p:grpSpPr>
          <a:xfrm>
            <a:off x="31512428" y="25603200"/>
            <a:ext cx="6663772" cy="3785652"/>
            <a:chOff x="31512428" y="20522148"/>
            <a:chExt cx="6663772" cy="3785652"/>
          </a:xfrm>
        </p:grpSpPr>
        <p:sp>
          <p:nvSpPr>
            <p:cNvPr id="174" name="TextBox 173"/>
            <p:cNvSpPr txBox="1"/>
            <p:nvPr/>
          </p:nvSpPr>
          <p:spPr>
            <a:xfrm>
              <a:off x="31512428" y="20522148"/>
              <a:ext cx="6663772" cy="3785652"/>
            </a:xfrm>
            <a:prstGeom prst="rect">
              <a:avLst/>
            </a:prstGeom>
            <a:noFill/>
          </p:spPr>
          <p:txBody>
            <a:bodyPr wrap="square" rtlCol="0">
              <a:spAutoFit/>
            </a:bodyPr>
            <a:lstStyle/>
            <a:p>
              <a:r>
                <a:rPr lang="en-US" altLang="zh-CN" sz="2000" dirty="0"/>
                <a:t>Timescale of BC aging based on </a:t>
              </a:r>
              <a:r>
                <a:rPr lang="en-US" altLang="zh-CN" sz="2000" dirty="0" err="1"/>
                <a:t>PartMC</a:t>
              </a:r>
              <a:r>
                <a:rPr lang="en-US" altLang="zh-CN" sz="2000" dirty="0"/>
                <a:t>-MOSAIC simulations (Fierce et al., BAMS 2016</a:t>
              </a:r>
              <a:r>
                <a:rPr lang="en-US" altLang="zh-CN" sz="2000" dirty="0" smtClean="0"/>
                <a:t>):</a:t>
              </a:r>
            </a:p>
            <a:p>
              <a:endParaRPr lang="en-US" altLang="zh-CN" sz="2000" dirty="0"/>
            </a:p>
            <a:p>
              <a:endParaRPr lang="en-US" altLang="zh-CN" sz="2000" dirty="0" smtClean="0"/>
            </a:p>
            <a:p>
              <a:endParaRPr lang="en-US" altLang="zh-CN" sz="2000" dirty="0"/>
            </a:p>
            <a:p>
              <a:pPr marL="285750" indent="-285750">
                <a:buFont typeface="Arial" charset="0"/>
                <a:buChar char="•"/>
              </a:pPr>
              <a:r>
                <a:rPr lang="en-US" sz="2000" i="1" dirty="0" err="1"/>
                <a:t>I</a:t>
              </a:r>
              <a:r>
                <a:rPr lang="en-US" sz="2000" baseline="-25000" dirty="0" err="1"/>
                <a:t>cond</a:t>
              </a:r>
              <a:r>
                <a:rPr lang="en-US" sz="2000" dirty="0"/>
                <a:t>: total volume condensation rate over surface </a:t>
              </a:r>
              <a:r>
                <a:rPr lang="en-US" sz="2000" dirty="0" smtClean="0"/>
                <a:t>area.</a:t>
              </a:r>
              <a:endParaRPr lang="en-US" sz="2000" dirty="0"/>
            </a:p>
            <a:p>
              <a:pPr marL="285750" indent="-285750">
                <a:buFont typeface="Arial" charset="0"/>
                <a:buChar char="•"/>
              </a:pPr>
              <a:r>
                <a:rPr lang="en-US" sz="2000" i="1" dirty="0"/>
                <a:t>N</a:t>
              </a:r>
              <a:r>
                <a:rPr lang="en-US" sz="2000" dirty="0"/>
                <a:t>: total aerosol number </a:t>
              </a:r>
              <a:r>
                <a:rPr lang="en-US" sz="2000" dirty="0" smtClean="0"/>
                <a:t>concentration. </a:t>
              </a:r>
            </a:p>
            <a:p>
              <a:pPr marL="285750" indent="-285750">
                <a:buFont typeface="Arial" charset="0"/>
                <a:buChar char="•"/>
              </a:pPr>
              <a:endParaRPr lang="en-US" sz="2000" dirty="0"/>
            </a:p>
            <a:p>
              <a:pPr marL="285750" indent="-285750">
                <a:buFont typeface="Arial" charset="0"/>
                <a:buChar char="•"/>
              </a:pPr>
              <a:endParaRPr lang="en-US" sz="2000" dirty="0" smtClean="0"/>
            </a:p>
            <a:p>
              <a:pPr marL="285750" indent="-285750">
                <a:buFont typeface="Arial" charset="0"/>
                <a:buChar char="•"/>
              </a:pPr>
              <a:r>
                <a:rPr lang="en-US" sz="2000" dirty="0" err="1" smtClean="0"/>
                <a:t>CAMChem</a:t>
              </a:r>
              <a:r>
                <a:rPr lang="en-US" sz="2000" dirty="0" smtClean="0"/>
                <a:t>: </a:t>
              </a:r>
              <a:endParaRPr lang="en-US" sz="2000" dirty="0"/>
            </a:p>
            <a:p>
              <a:endParaRPr lang="en-US" altLang="zh-CN" sz="2000" dirty="0"/>
            </a:p>
            <a:p>
              <a:endParaRPr lang="en-US" sz="2000" dirty="0"/>
            </a:p>
          </p:txBody>
        </p:sp>
        <p:grpSp>
          <p:nvGrpSpPr>
            <p:cNvPr id="175" name="Group 174"/>
            <p:cNvGrpSpPr/>
            <p:nvPr/>
          </p:nvGrpSpPr>
          <p:grpSpPr>
            <a:xfrm>
              <a:off x="32766000" y="21228165"/>
              <a:ext cx="4371605" cy="869835"/>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1071" name="Equation" r:id="rId28" imgW="1625600" imgH="254000" progId="Equation.DSMT4">
                      <p:embed/>
                    </p:oleObj>
                  </mc:Choice>
                  <mc:Fallback>
                    <p:oleObj name="Equation" r:id="rId28" imgW="1625600" imgH="254000" progId="Equation.DSMT4">
                      <p:embed/>
                      <p:pic>
                        <p:nvPicPr>
                          <p:cNvPr id="0" name=""/>
                          <p:cNvPicPr/>
                          <p:nvPr/>
                        </p:nvPicPr>
                        <p:blipFill>
                          <a:blip r:embed="rId29"/>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188" name="Group 187"/>
            <p:cNvGrpSpPr/>
            <p:nvPr/>
          </p:nvGrpSpPr>
          <p:grpSpPr>
            <a:xfrm>
              <a:off x="33528000" y="22692884"/>
              <a:ext cx="3809554" cy="1462516"/>
              <a:chOff x="34061400" y="22098000"/>
              <a:chExt cx="3809554" cy="1462516"/>
            </a:xfrm>
          </p:grpSpPr>
          <p:pic>
            <p:nvPicPr>
              <p:cNvPr id="179" name="Picture 178"/>
              <p:cNvPicPr>
                <a:picLocks noChangeAspect="1"/>
              </p:cNvPicPr>
              <p:nvPr/>
            </p:nvPicPr>
            <p:blipFill>
              <a:blip r:embed="rId6"/>
              <a:stretch>
                <a:fillRect/>
              </a:stretch>
            </p:blipFill>
            <p:spPr>
              <a:xfrm>
                <a:off x="34061400" y="22098000"/>
                <a:ext cx="2794714" cy="1139995"/>
              </a:xfrm>
              <a:prstGeom prst="rect">
                <a:avLst/>
              </a:prstGeom>
            </p:spPr>
          </p:pic>
          <p:sp>
            <p:nvSpPr>
              <p:cNvPr id="184" name="TextBox 183"/>
              <p:cNvSpPr txBox="1"/>
              <p:nvPr/>
            </p:nvSpPr>
            <p:spPr>
              <a:xfrm>
                <a:off x="34409296" y="23221962"/>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grpSp>
        <p:nvGrpSpPr>
          <p:cNvPr id="139" name="Group 138"/>
          <p:cNvGrpSpPr/>
          <p:nvPr/>
        </p:nvGrpSpPr>
        <p:grpSpPr>
          <a:xfrm>
            <a:off x="31551551" y="19857135"/>
            <a:ext cx="5496027" cy="5805990"/>
            <a:chOff x="33469217" y="5260825"/>
            <a:chExt cx="5755846" cy="6483606"/>
          </a:xfrm>
        </p:grpSpPr>
        <p:pic>
          <p:nvPicPr>
            <p:cNvPr id="140" name="Picture 139"/>
            <p:cNvPicPr>
              <a:picLocks noChangeAspect="1"/>
            </p:cNvPicPr>
            <p:nvPr/>
          </p:nvPicPr>
          <p:blipFill>
            <a:blip r:embed="rId30"/>
            <a:stretch>
              <a:fillRect/>
            </a:stretch>
          </p:blipFill>
          <p:spPr>
            <a:xfrm>
              <a:off x="33469217" y="5260825"/>
              <a:ext cx="5755846" cy="6483606"/>
            </a:xfrm>
            <a:prstGeom prst="rect">
              <a:avLst/>
            </a:prstGeom>
          </p:spPr>
        </p:pic>
        <p:grpSp>
          <p:nvGrpSpPr>
            <p:cNvPr id="141" name="Group 140"/>
            <p:cNvGrpSpPr/>
            <p:nvPr/>
          </p:nvGrpSpPr>
          <p:grpSpPr>
            <a:xfrm>
              <a:off x="34741078" y="5470308"/>
              <a:ext cx="4298342" cy="3567630"/>
              <a:chOff x="32788129" y="21573659"/>
              <a:chExt cx="4632198" cy="4172905"/>
            </a:xfrm>
          </p:grpSpPr>
          <p:sp>
            <p:nvSpPr>
              <p:cNvPr id="144" name="TextBox 143"/>
              <p:cNvSpPr txBox="1"/>
              <p:nvPr/>
            </p:nvSpPr>
            <p:spPr>
              <a:xfrm>
                <a:off x="32788129" y="21573659"/>
                <a:ext cx="1370527" cy="522611"/>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45" name="TextBox 14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46" name="TextBox 145"/>
              <p:cNvSpPr txBox="1"/>
              <p:nvPr/>
            </p:nvSpPr>
            <p:spPr>
              <a:xfrm>
                <a:off x="32788132" y="25223953"/>
                <a:ext cx="1320648" cy="522611"/>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47" name="TextBox 146"/>
              <p:cNvSpPr txBox="1"/>
              <p:nvPr/>
            </p:nvSpPr>
            <p:spPr>
              <a:xfrm>
                <a:off x="35917762" y="25231724"/>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655495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11515820" y="26970327"/>
            <a:ext cx="10048780" cy="516708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8" name="Rectangle 33"/>
          <p:cNvSpPr>
            <a:spLocks noChangeArrowheads="1"/>
          </p:cNvSpPr>
          <p:nvPr/>
        </p:nvSpPr>
        <p:spPr bwMode="auto">
          <a:xfrm>
            <a:off x="685800" y="20650199"/>
            <a:ext cx="10096902" cy="1158240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US" altLang="zh-CN" sz="4000" b="1" u="sng" dirty="0" smtClean="0">
                <a:solidFill>
                  <a:srgbClr val="131F33"/>
                </a:solidFill>
              </a:rPr>
              <a:t>Abstract</a:t>
            </a:r>
            <a:r>
              <a:rPr lang="en-US" altLang="en-US" sz="2800" dirty="0"/>
              <a:t> </a:t>
            </a:r>
            <a:endParaRPr lang="en-US" altLang="en-US" sz="2800" dirty="0" smtClean="0"/>
          </a:p>
          <a:p>
            <a:pPr marL="0" lvl="1" indent="0" algn="just" eaLnBrk="1" hangingPunct="1"/>
            <a:endParaRPr lang="en-US" sz="2800" dirty="0" smtClean="0"/>
          </a:p>
          <a:p>
            <a:pPr marL="0" lvl="1" indent="0" algn="just" eaLnBrk="1" hangingPunct="1"/>
            <a:r>
              <a:rPr lang="en-US" sz="2800" dirty="0" smtClean="0"/>
              <a:t>In this study, we assessed the treatment of aerosols in the global </a:t>
            </a:r>
            <a:r>
              <a:rPr lang="en-US" sz="2800" dirty="0" err="1" smtClean="0"/>
              <a:t>CAMChem</a:t>
            </a:r>
            <a:r>
              <a:rPr lang="en-US" sz="2800" dirty="0" smtClean="0"/>
              <a:t> model. We did sensitivity analysis on the its aging criterion to BC burden and radiative forcing. We also did process analysis on BC aging timescales by applying </a:t>
            </a:r>
            <a:r>
              <a:rPr lang="en-US" sz="2800" dirty="0" err="1" smtClean="0"/>
              <a:t>PartMC</a:t>
            </a:r>
            <a:r>
              <a:rPr lang="en-US" sz="2800" dirty="0" smtClean="0"/>
              <a:t>-MOSAIC parameterization to the model output, and compared this timescales with the e-folding time of BC conversion in </a:t>
            </a:r>
            <a:r>
              <a:rPr lang="en-US" sz="2800" dirty="0" err="1" smtClean="0"/>
              <a:t>CAMChem</a:t>
            </a:r>
            <a:r>
              <a:rPr lang="en-US" sz="2800" dirty="0"/>
              <a:t> </a:t>
            </a:r>
            <a:r>
              <a:rPr lang="en-US" sz="2800" dirty="0" smtClean="0"/>
              <a:t>model. For future comparison with SP2 measurement, we computed the volume fraction and mixing states of BC that can be captured by SP2 measurements.</a:t>
            </a:r>
          </a:p>
          <a:p>
            <a:pPr marL="0" lvl="1" indent="0" algn="just" eaLnBrk="1" hangingPunct="1"/>
            <a:endParaRPr lang="en-US" sz="2800" b="1" dirty="0" smtClean="0"/>
          </a:p>
          <a:p>
            <a:pPr marL="0" lvl="1" indent="0" algn="just" eaLnBrk="1" hangingPunct="1"/>
            <a:r>
              <a:rPr lang="en-US" sz="2800" b="1" dirty="0" smtClean="0"/>
              <a:t>We observe:</a:t>
            </a:r>
          </a:p>
          <a:p>
            <a:pPr marL="457200" lvl="1" indent="-457200" algn="just" eaLnBrk="1" hangingPunct="1">
              <a:buFont typeface="Arial" charset="0"/>
              <a:buChar char="•"/>
            </a:pPr>
            <a:r>
              <a:rPr lang="en-US" sz="2800" dirty="0" smtClean="0"/>
              <a:t>Simulated </a:t>
            </a:r>
            <a:r>
              <a:rPr lang="en-US" sz="2800" dirty="0"/>
              <a:t>BC </a:t>
            </a:r>
            <a:r>
              <a:rPr lang="en-US" sz="2800" dirty="0" smtClean="0"/>
              <a:t>vertical profiles and </a:t>
            </a:r>
            <a:r>
              <a:rPr lang="en-US" sz="2800" dirty="0"/>
              <a:t>direct radiative forcing </a:t>
            </a:r>
            <a:r>
              <a:rPr lang="en-US" sz="2800" dirty="0" smtClean="0"/>
              <a:t>in the Arctic are </a:t>
            </a:r>
            <a:r>
              <a:rPr lang="en-US" sz="2800" dirty="0"/>
              <a:t>very sensitive to choices of aging criterion. </a:t>
            </a:r>
            <a:endParaRPr lang="en-US" altLang="zh-CN" sz="2800" dirty="0" smtClean="0"/>
          </a:p>
          <a:p>
            <a:pPr marL="457200" lvl="1" indent="-457200" algn="just" eaLnBrk="1" hangingPunct="1">
              <a:buFont typeface="Arial" charset="0"/>
              <a:buChar char="•"/>
            </a:pPr>
            <a:r>
              <a:rPr lang="en-US" altLang="zh-CN" sz="2800" dirty="0" smtClean="0"/>
              <a:t>Aging </a:t>
            </a:r>
            <a:r>
              <a:rPr lang="en-US" altLang="zh-CN" sz="2800" dirty="0"/>
              <a:t>timescales range from less than one hour to several days</a:t>
            </a:r>
            <a:r>
              <a:rPr lang="en-US" altLang="zh-CN" sz="2800" dirty="0" smtClean="0"/>
              <a:t>.</a:t>
            </a:r>
            <a:endParaRPr lang="en-US" sz="2800" dirty="0" smtClean="0"/>
          </a:p>
          <a:p>
            <a:pPr marL="457200" lvl="1" indent="-457200" algn="just" eaLnBrk="1" hangingPunct="1">
              <a:buFont typeface="Arial" charset="0"/>
              <a:buChar char="•"/>
            </a:pPr>
            <a:r>
              <a:rPr lang="en-US" altLang="zh-CN" sz="2800" dirty="0"/>
              <a:t>C</a:t>
            </a:r>
            <a:r>
              <a:rPr lang="en-US" altLang="zh-CN" sz="2800" dirty="0" smtClean="0"/>
              <a:t>ondensation </a:t>
            </a:r>
            <a:r>
              <a:rPr lang="en-US" altLang="zh-CN" sz="2800" dirty="0"/>
              <a:t>of SOA and sulfate plays a dominating </a:t>
            </a:r>
            <a:r>
              <a:rPr lang="en-US" altLang="zh-CN" sz="2800" dirty="0" smtClean="0"/>
              <a:t>role in BC aging.</a:t>
            </a:r>
          </a:p>
          <a:p>
            <a:pPr marL="457200" lvl="1" indent="-457200" algn="just" eaLnBrk="1" hangingPunct="1">
              <a:buFont typeface="Arial" charset="0"/>
              <a:buChar char="•"/>
            </a:pPr>
            <a:r>
              <a:rPr lang="en-US" altLang="zh-CN" sz="2800" dirty="0"/>
              <a:t>MAM4 aging timescales </a:t>
            </a:r>
            <a:r>
              <a:rPr lang="en-US" altLang="zh-CN" sz="2800" dirty="0" smtClean="0"/>
              <a:t>are broadly </a:t>
            </a:r>
            <a:r>
              <a:rPr lang="en-US" altLang="zh-CN" sz="2800" dirty="0"/>
              <a:t>consistent with </a:t>
            </a:r>
            <a:r>
              <a:rPr lang="en-US" altLang="zh-CN" sz="2800" dirty="0" err="1"/>
              <a:t>PartMC</a:t>
            </a:r>
            <a:r>
              <a:rPr lang="en-US" altLang="zh-CN" sz="2800" dirty="0"/>
              <a:t> MOSAIC aging </a:t>
            </a:r>
            <a:r>
              <a:rPr lang="en-US" altLang="zh-CN" sz="2800" dirty="0" smtClean="0"/>
              <a:t>timescales.</a:t>
            </a:r>
          </a:p>
          <a:p>
            <a:pPr marL="457200" lvl="1" indent="-457200" algn="just" eaLnBrk="1" hangingPunct="1">
              <a:buFont typeface="Arial" charset="0"/>
              <a:buChar char="•"/>
            </a:pPr>
            <a:r>
              <a:rPr lang="en-US" altLang="zh-CN" sz="2800" dirty="0" smtClean="0"/>
              <a:t>BC observed by SP2 in the Arctic are mostly externally mixed (&gt;</a:t>
            </a:r>
            <a:r>
              <a:rPr lang="en-US" altLang="zh-CN" sz="2800" dirty="0"/>
              <a:t>80</a:t>
            </a:r>
            <a:r>
              <a:rPr lang="en-US" altLang="zh-CN" sz="2800" dirty="0" smtClean="0"/>
              <a:t>%).</a:t>
            </a:r>
            <a:endParaRPr lang="en-US" sz="2800" dirty="0" smtClean="0"/>
          </a:p>
          <a:p>
            <a:pPr marL="0" lvl="1" indent="0" algn="just" eaLnBrk="1" hangingPunct="1"/>
            <a:endParaRPr lang="en-US" sz="2800" dirty="0"/>
          </a:p>
          <a:p>
            <a:pPr algn="just" eaLnBrk="1" hangingPunct="1"/>
            <a:endParaRPr lang="en-US" sz="2800" dirty="0" smtClean="0"/>
          </a:p>
          <a:p>
            <a:pPr eaLnBrk="1" hangingPunct="1"/>
            <a:endParaRPr lang="en-US" altLang="en-US" sz="2800" dirty="0"/>
          </a:p>
        </p:txBody>
      </p:sp>
      <p:sp>
        <p:nvSpPr>
          <p:cNvPr id="9" name="Rectangle 49"/>
          <p:cNvSpPr>
            <a:spLocks noChangeArrowheads="1"/>
          </p:cNvSpPr>
          <p:nvPr/>
        </p:nvSpPr>
        <p:spPr bwMode="auto">
          <a:xfrm>
            <a:off x="685800" y="5181601"/>
            <a:ext cx="10096902" cy="151622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r>
              <a:rPr lang="en-US" sz="2800" dirty="0" smtClean="0"/>
              <a:t>Black </a:t>
            </a:r>
            <a:r>
              <a:rPr lang="en-US" sz="2800" dirty="0"/>
              <a:t>carbon (BC) strongly absorbs visible </a:t>
            </a:r>
            <a:r>
              <a:rPr lang="en-US" sz="2800" dirty="0" smtClean="0"/>
              <a:t>light, </a:t>
            </a:r>
            <a:r>
              <a:rPr lang="en-US" sz="2800" dirty="0"/>
              <a:t>though with large uncertainties (Bond et al., 2013). To better understand its climate effect requires us to develop faithful representation of the evolution of aerosol properties such as aerosol optical properties and cloud condensation nuclei activities in global climate models, which largely depend on micro-scale processes. </a:t>
            </a:r>
            <a:endParaRPr lang="zh-CN" altLang="en-US" sz="2800" dirty="0" smtClean="0"/>
          </a:p>
          <a:p>
            <a:pPr algn="just" eaLnBrk="1" hangingPunct="1"/>
            <a:r>
              <a:rPr lang="en-US" sz="2800" dirty="0" smtClean="0"/>
              <a:t>One </a:t>
            </a:r>
            <a:r>
              <a:rPr lang="en-US" sz="2800" dirty="0"/>
              <a:t>key process is called the ‘aging’ of BC, conversion of fresh, hydrophobic black carbon into aged, hydrophilic black carbon, directly contributing to CCN activation and wet removal. Currently, failure to understand and to capture BC aging is the key factor that contributes to the uncertainties of BC burden and climate effect in global models. BC particles are usually characterized with an arbitrary aging timescale (1-2 days) or with mechanistic transfer rates from fresh to aged type, both are very sensitive to the choices of assumed parameters. </a:t>
            </a:r>
            <a:endParaRPr lang="zh-CN" altLang="en-US" sz="2800" dirty="0" smtClean="0"/>
          </a:p>
          <a:p>
            <a:pPr algn="just" eaLnBrk="1" hangingPunct="1"/>
            <a:r>
              <a:rPr lang="en-US" sz="2800" dirty="0" smtClean="0"/>
              <a:t>Meanwhile</a:t>
            </a:r>
            <a:r>
              <a:rPr lang="en-US" sz="2800" dirty="0"/>
              <a:t>, particle-resolved aerosol model (</a:t>
            </a:r>
            <a:r>
              <a:rPr lang="en-US" sz="2800" dirty="0" err="1"/>
              <a:t>PartMC</a:t>
            </a:r>
            <a:r>
              <a:rPr lang="en-US" sz="2800" dirty="0"/>
              <a:t>-MOSAIC) has introduced a </a:t>
            </a:r>
            <a:r>
              <a:rPr lang="en-US" sz="2800" dirty="0" smtClean="0"/>
              <a:t>more precise way </a:t>
            </a:r>
            <a:r>
              <a:rPr lang="en-US" sz="2800" dirty="0"/>
              <a:t>to estimate BC aging timescales by tracing the size and composition of individual particles, without making a priori assumptions (</a:t>
            </a:r>
            <a:r>
              <a:rPr lang="en-US" sz="2800" dirty="0" err="1"/>
              <a:t>Riemer</a:t>
            </a:r>
            <a:r>
              <a:rPr lang="en-US" sz="2800" dirty="0"/>
              <a:t> et al., 2010). </a:t>
            </a:r>
            <a:r>
              <a:rPr lang="en-US" sz="2800" dirty="0" smtClean="0"/>
              <a:t>Our </a:t>
            </a:r>
            <a:r>
              <a:rPr lang="en-US" sz="2800" dirty="0"/>
              <a:t>previous study has found parameterization of BC’s aging by doing </a:t>
            </a:r>
            <a:r>
              <a:rPr lang="en-US" sz="2800" dirty="0" smtClean="0"/>
              <a:t>hundreds of particle-resolved </a:t>
            </a:r>
            <a:r>
              <a:rPr lang="en-US" sz="2800" dirty="0"/>
              <a:t>simulations and linear </a:t>
            </a:r>
            <a:r>
              <a:rPr lang="en-US" sz="2800" dirty="0" smtClean="0"/>
              <a:t>regression, which can be applied to the </a:t>
            </a:r>
            <a:r>
              <a:rPr lang="en-US" sz="2800" dirty="0"/>
              <a:t>output of </a:t>
            </a:r>
            <a:r>
              <a:rPr lang="en-US" sz="2800" dirty="0" smtClean="0"/>
              <a:t>global models </a:t>
            </a:r>
            <a:r>
              <a:rPr lang="en-US" sz="2800" dirty="0"/>
              <a:t>to </a:t>
            </a:r>
            <a:r>
              <a:rPr lang="en-US" sz="2800" dirty="0" smtClean="0"/>
              <a:t>assess the accuracy of </a:t>
            </a:r>
            <a:r>
              <a:rPr lang="en-US" altLang="zh-CN" sz="2800" dirty="0" smtClean="0"/>
              <a:t>its</a:t>
            </a:r>
            <a:r>
              <a:rPr lang="zh-CN" altLang="en-US" sz="2800" dirty="0" smtClean="0"/>
              <a:t> </a:t>
            </a:r>
            <a:r>
              <a:rPr lang="en-US" sz="2800" dirty="0" smtClean="0"/>
              <a:t>aging </a:t>
            </a:r>
            <a:r>
              <a:rPr lang="en-US" sz="2800" dirty="0"/>
              <a:t>criterion. </a:t>
            </a:r>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pic>
        <p:nvPicPr>
          <p:cNvPr id="32" name="Picture 31" descr="Macintosh HD:Users:nriemer:2013:conferences:seminar_argonne:presentation:graphics:soot_aging.png"/>
          <p:cNvPicPr/>
          <p:nvPr/>
        </p:nvPicPr>
        <p:blipFill>
          <a:blip r:embed="rId5">
            <a:extLst>
              <a:ext uri="{28A0092B-C50C-407E-A947-70E740481C1C}">
                <a14:useLocalDpi xmlns:a14="http://schemas.microsoft.com/office/drawing/2010/main" val="0"/>
              </a:ext>
            </a:extLst>
          </a:blip>
          <a:srcRect/>
          <a:stretch>
            <a:fillRect/>
          </a:stretch>
        </p:blipFill>
        <p:spPr bwMode="auto">
          <a:xfrm>
            <a:off x="2596266" y="17754600"/>
            <a:ext cx="6471534" cy="2514600"/>
          </a:xfrm>
          <a:prstGeom prst="rect">
            <a:avLst/>
          </a:prstGeom>
          <a:noFill/>
          <a:ln>
            <a:noFill/>
          </a:ln>
        </p:spPr>
      </p:pic>
      <p:graphicFrame>
        <p:nvGraphicFramePr>
          <p:cNvPr id="54" name="表格 5"/>
          <p:cNvGraphicFramePr>
            <a:graphicFrameLocks noGrp="1"/>
          </p:cNvGraphicFramePr>
          <p:nvPr>
            <p:extLst>
              <p:ext uri="{D42A27DB-BD31-4B8C-83A1-F6EECF244321}">
                <p14:modId xmlns:p14="http://schemas.microsoft.com/office/powerpoint/2010/main" val="1364180570"/>
              </p:ext>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2099" name="Equation" r:id="rId22" imgW="1625600" imgH="254000" progId="Equation.DSMT4">
                    <p:embed/>
                  </p:oleObj>
                </mc:Choice>
                <mc:Fallback>
                  <p:oleObj name="Equation" r:id="rId22" imgW="1625600" imgH="254000" progId="Equation.DSMT4">
                    <p:embed/>
                    <p:pic>
                      <p:nvPicPr>
                        <p:cNvPr id="0" name=""/>
                        <p:cNvPicPr/>
                        <p:nvPr/>
                      </p:nvPicPr>
                      <p:blipFill>
                        <a:blip r:embed="rId23"/>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4"/>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5"/>
            <a:stretch>
              <a:fillRect/>
            </a:stretch>
          </p:blipFill>
          <p:spPr>
            <a:xfrm>
              <a:off x="6493441" y="2976314"/>
              <a:ext cx="455334" cy="647975"/>
            </a:xfrm>
            <a:prstGeom prst="rect">
              <a:avLst/>
            </a:prstGeom>
          </p:spPr>
        </p:pic>
        <p:pic>
          <p:nvPicPr>
            <p:cNvPr id="79" name="Picture 78"/>
            <p:cNvPicPr>
              <a:picLocks noChangeAspect="1"/>
            </p:cNvPicPr>
            <p:nvPr/>
          </p:nvPicPr>
          <p:blipFill>
            <a:blip r:embed="rId26"/>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sp>
        <p:nvSpPr>
          <p:cNvPr id="178" name="Rectangle 35"/>
          <p:cNvSpPr>
            <a:spLocks noChangeArrowheads="1"/>
          </p:cNvSpPr>
          <p:nvPr/>
        </p:nvSpPr>
        <p:spPr bwMode="auto">
          <a:xfrm>
            <a:off x="33093484" y="26544648"/>
            <a:ext cx="10065945" cy="555619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30"/>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spTree>
    <p:extLst>
      <p:ext uri="{BB962C8B-B14F-4D97-AF65-F5344CB8AC3E}">
        <p14:creationId xmlns:p14="http://schemas.microsoft.com/office/powerpoint/2010/main" val="205399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8890848"/>
            <a:ext cx="10255008" cy="349415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a:t>
            </a:r>
            <a:endParaRPr lang="en-GB" altLang="en-US" sz="4000" b="1" dirty="0">
              <a:solidFill>
                <a:srgbClr val="131F33"/>
              </a:solidFill>
            </a:endParaRPr>
          </a:p>
          <a:p>
            <a:pPr eaLnBrk="1" hangingPunct="1"/>
            <a:endParaRPr lang="en-US" altLang="en-US" sz="2800" dirty="0"/>
          </a:p>
        </p:txBody>
      </p:sp>
      <p:sp>
        <p:nvSpPr>
          <p:cNvPr id="9" name="Rectangle 49"/>
          <p:cNvSpPr>
            <a:spLocks noChangeArrowheads="1"/>
          </p:cNvSpPr>
          <p:nvPr/>
        </p:nvSpPr>
        <p:spPr bwMode="auto">
          <a:xfrm>
            <a:off x="685800" y="5181600"/>
            <a:ext cx="10254544" cy="233934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28884" y="5181600"/>
            <a:ext cx="9988398" cy="2142780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pPr eaLnBrk="1" hangingPunct="1"/>
            <a:r>
              <a:rPr lang="en-US" altLang="en-US" sz="2800" b="1" dirty="0" smtClean="0">
                <a:latin typeface="Georgia" charset="0"/>
                <a:ea typeface="Georgia" charset="0"/>
                <a:cs typeface="Georgia" charset="0"/>
              </a:rPr>
              <a:t>MAM4 and Aging Scheme in </a:t>
            </a:r>
            <a:r>
              <a:rPr lang="en-US" altLang="en-US" sz="2800" b="1" dirty="0" err="1" smtClean="0">
                <a:latin typeface="Georgia" charset="0"/>
                <a:ea typeface="Georgia" charset="0"/>
                <a:cs typeface="Georgia" charset="0"/>
              </a:rPr>
              <a:t>CAMChem</a:t>
            </a:r>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r>
              <a:rPr lang="en-US" altLang="zh-CN" sz="2800" b="1" dirty="0" smtClean="0">
                <a:latin typeface="Georgia" charset="0"/>
                <a:ea typeface="Georgia" charset="0"/>
                <a:cs typeface="Georgia" charset="0"/>
              </a:rPr>
              <a:t>Timescales of BC aging </a:t>
            </a:r>
            <a:r>
              <a:rPr lang="en-US" altLang="zh-CN" sz="2800" b="1" dirty="0">
                <a:latin typeface="Georgia" charset="0"/>
                <a:ea typeface="Georgia" charset="0"/>
                <a:cs typeface="Georgia" charset="0"/>
              </a:rPr>
              <a:t>based on </a:t>
            </a:r>
            <a:r>
              <a:rPr lang="en-US" altLang="zh-CN" sz="2800" b="1" dirty="0" err="1">
                <a:latin typeface="Georgia" charset="0"/>
                <a:ea typeface="Georgia" charset="0"/>
                <a:cs typeface="Georgia" charset="0"/>
              </a:rPr>
              <a:t>PartMC</a:t>
            </a:r>
            <a:r>
              <a:rPr lang="en-US" altLang="zh-CN" sz="2800" b="1" dirty="0">
                <a:latin typeface="Georgia" charset="0"/>
                <a:ea typeface="Georgia" charset="0"/>
                <a:cs typeface="Georgia" charset="0"/>
              </a:rPr>
              <a:t>-MOSAIC </a:t>
            </a:r>
            <a:r>
              <a:rPr lang="en-US" altLang="zh-CN" sz="2800" b="1" dirty="0" smtClean="0">
                <a:latin typeface="Georgia" charset="0"/>
                <a:ea typeface="Georgia" charset="0"/>
                <a:cs typeface="Georgia" charset="0"/>
              </a:rPr>
              <a:t>simulations </a:t>
            </a:r>
            <a:r>
              <a:rPr lang="en-US" altLang="zh-CN" sz="2800" b="1" dirty="0">
                <a:latin typeface="Georgia" charset="0"/>
                <a:ea typeface="Georgia" charset="0"/>
                <a:cs typeface="Georgia" charset="0"/>
              </a:rPr>
              <a:t>(Fierce et al., BAMS 2016):</a:t>
            </a: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9" y="5181601"/>
            <a:ext cx="9988959"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Results</a:t>
            </a:r>
            <a:endParaRPr lang="en-GB" altLang="en-US" sz="4000" b="1" dirty="0">
              <a:solidFill>
                <a:srgbClr val="131F33"/>
              </a:solidFill>
            </a:endParaRPr>
          </a:p>
          <a:p>
            <a:pPr marL="514350" indent="-514350" eaLnBrk="1" hangingPunct="1">
              <a:spcBef>
                <a:spcPct val="50000"/>
              </a:spcBef>
              <a:buAutoNum type="arabicPeriod"/>
            </a:pPr>
            <a:r>
              <a:rPr lang="en-GB" altLang="en-US" sz="2800" b="1" dirty="0" smtClean="0">
                <a:latin typeface="Georgia" charset="0"/>
                <a:ea typeface="Georgia" charset="0"/>
                <a:cs typeface="Georgia" charset="0"/>
              </a:rPr>
              <a:t>Sensitivity Analysis on Number of Monolayers</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2.</a:t>
            </a:r>
            <a:r>
              <a:rPr lang="en-GB" altLang="en-US" sz="2800" b="1" dirty="0">
                <a:latin typeface="Georgia" charset="0"/>
                <a:ea typeface="Georgia" charset="0"/>
                <a:cs typeface="Georgia" charset="0"/>
              </a:rPr>
              <a:t> Sensitivity Analysis on Number of </a:t>
            </a:r>
            <a:r>
              <a:rPr lang="en-GB" altLang="en-US" sz="2800" b="1" dirty="0" smtClean="0">
                <a:latin typeface="Georgia" charset="0"/>
                <a:ea typeface="Georgia" charset="0"/>
                <a:cs typeface="Georgia" charset="0"/>
              </a:rPr>
              <a:t>Monolayers</a:t>
            </a: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43000" y="2365375"/>
            <a:ext cx="41605200" cy="1354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45614" rIns="91243" bIns="45614">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chemeClr val="tx2"/>
                </a:solidFill>
                <a:latin typeface="Georgia" charset="0"/>
              </a:rPr>
              <a:t>Yinrui</a:t>
            </a:r>
            <a:r>
              <a:rPr lang="en-US" altLang="en-US" sz="5000" b="1" dirty="0" smtClean="0">
                <a:solidFill>
                  <a:schemeClr val="tx2"/>
                </a:solidFill>
                <a:latin typeface="Georgia" charset="0"/>
              </a:rPr>
              <a:t> Li, Nicole </a:t>
            </a:r>
            <a:r>
              <a:rPr lang="en-US" altLang="en-US" sz="5000" b="1" dirty="0" err="1" smtClean="0">
                <a:solidFill>
                  <a:schemeClr val="tx2"/>
                </a:solidFill>
                <a:latin typeface="Georgia" charset="0"/>
              </a:rPr>
              <a:t>Riemer</a:t>
            </a:r>
            <a:r>
              <a:rPr lang="en-US" altLang="en-US" sz="5000" b="1" dirty="0" smtClean="0">
                <a:solidFill>
                  <a:schemeClr val="tx2"/>
                </a:solidFill>
                <a:latin typeface="Georgia" charset="0"/>
              </a:rPr>
              <a:t>, Laura Fierce, …?? Donald </a:t>
            </a:r>
            <a:r>
              <a:rPr lang="en-US" altLang="en-US" sz="5000" b="1" dirty="0" err="1" smtClean="0">
                <a:solidFill>
                  <a:schemeClr val="tx2"/>
                </a:solidFill>
                <a:latin typeface="Georgia" charset="0"/>
              </a:rPr>
              <a:t>Wuebbles</a:t>
            </a:r>
            <a:r>
              <a:rPr lang="en-US" altLang="en-US" sz="4800" b="1" dirty="0">
                <a:solidFill>
                  <a:schemeClr val="tx2"/>
                </a:solidFill>
                <a:latin typeface="Georgia" charset="0"/>
              </a:rPr>
              <a:t/>
            </a:r>
            <a:br>
              <a:rPr lang="en-US" altLang="en-US" sz="4800" b="1" dirty="0">
                <a:solidFill>
                  <a:schemeClr val="tx2"/>
                </a:solidFill>
                <a:latin typeface="Georgia" charset="0"/>
              </a:rPr>
            </a:br>
            <a:r>
              <a:rPr lang="en-US" altLang="en-US" sz="3200" b="1" dirty="0">
                <a:solidFill>
                  <a:schemeClr val="tx2"/>
                </a:solidFill>
                <a:latin typeface="Georgia" charset="0"/>
              </a:rPr>
              <a:t>Department of </a:t>
            </a:r>
            <a:r>
              <a:rPr lang="en-US" altLang="zh-CN" sz="3200" b="1" dirty="0" smtClean="0">
                <a:solidFill>
                  <a:schemeClr val="tx2"/>
                </a:solidFill>
                <a:latin typeface="Georgia" charset="0"/>
              </a:rPr>
              <a:t>Atmospheric Science</a:t>
            </a:r>
            <a:r>
              <a:rPr lang="en-US" altLang="en-US" sz="3200" b="1" dirty="0" smtClean="0">
                <a:solidFill>
                  <a:schemeClr val="tx2"/>
                </a:solidFill>
                <a:latin typeface="Georgia" charset="0"/>
              </a:rPr>
              <a:t>, The School of Earth, Society &amp; Environment , College of Liberal Arts and Sciences, </a:t>
            </a:r>
            <a:r>
              <a:rPr lang="en-US" altLang="en-US" sz="3200" b="1" dirty="0">
                <a:solidFill>
                  <a:schemeClr val="tx2"/>
                </a:solidFill>
                <a:latin typeface="Georgia" charset="0"/>
              </a:rPr>
              <a:t>University of Illinois at Urbana-Champaign</a:t>
            </a:r>
          </a:p>
        </p:txBody>
      </p:sp>
      <p:sp>
        <p:nvSpPr>
          <p:cNvPr id="31" name="TextBox 91"/>
          <p:cNvSpPr txBox="1">
            <a:spLocks noChangeArrowheads="1"/>
          </p:cNvSpPr>
          <p:nvPr/>
        </p:nvSpPr>
        <p:spPr bwMode="auto">
          <a:xfrm>
            <a:off x="1143000" y="811212"/>
            <a:ext cx="41605200" cy="14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8800" dirty="0" smtClean="0">
                <a:latin typeface="Arial Black" charset="0"/>
              </a:rPr>
              <a:t>Analysis of BC Aging with </a:t>
            </a:r>
            <a:r>
              <a:rPr lang="en-US" altLang="zh-CN" sz="8800" dirty="0" err="1" smtClean="0">
                <a:latin typeface="Arial Black" charset="0"/>
              </a:rPr>
              <a:t>CAMChem</a:t>
            </a:r>
            <a:r>
              <a:rPr lang="en-US" altLang="zh-CN" sz="8800" dirty="0" smtClean="0">
                <a:latin typeface="Arial Black" charset="0"/>
              </a:rPr>
              <a:t> Model</a:t>
            </a:r>
            <a:endParaRPr lang="en-US" altLang="en-US" sz="8800" dirty="0">
              <a:latin typeface="Arial Black" charset="0"/>
            </a:endParaRPr>
          </a:p>
        </p:txBody>
      </p:sp>
      <p:graphicFrame>
        <p:nvGraphicFramePr>
          <p:cNvPr id="54" name="表格 5"/>
          <p:cNvGraphicFramePr>
            <a:graphicFrameLocks noGrp="1"/>
          </p:cNvGraphicFramePr>
          <p:nvPr>
            <p:extLst/>
          </p:nvPr>
        </p:nvGraphicFramePr>
        <p:xfrm>
          <a:off x="12980529" y="15856734"/>
          <a:ext cx="7055664" cy="2355357"/>
        </p:xfrm>
        <a:graphic>
          <a:graphicData uri="http://schemas.openxmlformats.org/drawingml/2006/table">
            <a:tbl>
              <a:tblPr firstRow="1" bandRow="1">
                <a:tableStyleId>{2D5ABB26-0587-4C30-8999-92F81FD0307C}</a:tableStyleId>
              </a:tblPr>
              <a:tblGrid>
                <a:gridCol w="2351888"/>
                <a:gridCol w="2351888"/>
                <a:gridCol w="2351888"/>
              </a:tblGrid>
              <a:tr h="570035">
                <a:tc>
                  <a:txBody>
                    <a:bodyPr/>
                    <a:lstStyle/>
                    <a:p>
                      <a:pPr algn="ctr"/>
                      <a:r>
                        <a:rPr lang="en-US" altLang="zh-CN" sz="2000" dirty="0" smtClean="0"/>
                        <a:t>MAM4</a:t>
                      </a:r>
                      <a:endParaRPr lang="zh-CN" altLang="en-US" sz="2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zh-CN" altLang="en-US" sz="2000" dirty="0" smtClean="0"/>
                        <a:t>σ</a:t>
                      </a:r>
                      <a:r>
                        <a:rPr lang="en-US" altLang="zh-CN" sz="2000" baseline="-25000" dirty="0" smtClean="0"/>
                        <a:t>g</a:t>
                      </a:r>
                      <a:endParaRPr lang="zh-CN" altLang="en-US" sz="2000" baseline="-250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Size range</a:t>
                      </a:r>
                      <a:r>
                        <a:rPr lang="en-US" altLang="zh-CN" sz="2000" baseline="0" dirty="0" smtClean="0"/>
                        <a:t> (</a:t>
                      </a:r>
                      <a:r>
                        <a:rPr lang="zh-CN" altLang="en-US" sz="2000" dirty="0" smtClean="0"/>
                        <a:t>μ</a:t>
                      </a:r>
                      <a:r>
                        <a:rPr lang="en-US" altLang="zh-CN" sz="2000" dirty="0" smtClean="0"/>
                        <a:t>m)</a:t>
                      </a:r>
                      <a:endParaRPr lang="zh-CN" altLang="en-US" sz="2000" i="0" dirty="0">
                        <a:latin typeface="Times New Roman"/>
                        <a:cs typeface="Times New Roman"/>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7961">
                <a:tc>
                  <a:txBody>
                    <a:bodyPr/>
                    <a:lstStyle/>
                    <a:p>
                      <a:pPr algn="ctr"/>
                      <a:r>
                        <a:rPr lang="en-US" altLang="zh-CN" sz="2000" dirty="0" smtClean="0"/>
                        <a:t>Aitken</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1.6</a:t>
                      </a:r>
                      <a:endParaRPr lang="zh-CN" altLang="en-US" sz="2000" dirty="0"/>
                    </a:p>
                  </a:txBody>
                  <a:tcPr>
                    <a:lnT w="12700" cap="flat" cmpd="sng" algn="ctr">
                      <a:solidFill>
                        <a:scrgbClr r="0" g="0" b="0"/>
                      </a:solidFill>
                      <a:prstDash val="solid"/>
                      <a:round/>
                      <a:headEnd type="none" w="med" len="med"/>
                      <a:tailEnd type="none" w="med" len="med"/>
                    </a:lnT>
                  </a:tcPr>
                </a:tc>
                <a:tc>
                  <a:txBody>
                    <a:bodyPr/>
                    <a:lstStyle/>
                    <a:p>
                      <a:pPr algn="ctr"/>
                      <a:r>
                        <a:rPr lang="en-US" altLang="zh-CN" sz="2000" dirty="0" smtClean="0"/>
                        <a:t>0.015-0.053</a:t>
                      </a:r>
                      <a:endParaRPr lang="zh-CN" altLang="en-US" sz="2000" dirty="0"/>
                    </a:p>
                  </a:txBody>
                  <a:tcPr>
                    <a:lnT w="12700" cap="flat" cmpd="sng" algn="ctr">
                      <a:solidFill>
                        <a:scrgbClr r="0" g="0" b="0"/>
                      </a:solidFill>
                      <a:prstDash val="solid"/>
                      <a:round/>
                      <a:headEnd type="none" w="med" len="med"/>
                      <a:tailEnd type="none" w="med" len="med"/>
                    </a:lnT>
                  </a:tcPr>
                </a:tc>
              </a:tr>
              <a:tr h="357961">
                <a:tc>
                  <a:txBody>
                    <a:bodyPr/>
                    <a:lstStyle/>
                    <a:p>
                      <a:pPr algn="ctr"/>
                      <a:r>
                        <a:rPr lang="en-US" altLang="zh-CN" sz="2000" dirty="0" smtClean="0"/>
                        <a:t>Accumulation</a:t>
                      </a:r>
                      <a:endParaRPr lang="zh-CN" altLang="en-US" sz="2000" dirty="0"/>
                    </a:p>
                  </a:txBody>
                  <a:tcPr/>
                </a:tc>
                <a:tc>
                  <a:txBody>
                    <a:bodyPr/>
                    <a:lstStyle/>
                    <a:p>
                      <a:pPr algn="ctr"/>
                      <a:r>
                        <a:rPr lang="en-US" altLang="zh-CN" sz="2000" dirty="0" smtClean="0"/>
                        <a:t>1.8</a:t>
                      </a:r>
                      <a:endParaRPr lang="zh-CN" altLang="en-US" sz="2000" dirty="0"/>
                    </a:p>
                  </a:txBody>
                  <a:tcPr/>
                </a:tc>
                <a:tc>
                  <a:txBody>
                    <a:bodyPr/>
                    <a:lstStyle/>
                    <a:p>
                      <a:pPr algn="ctr"/>
                      <a:r>
                        <a:rPr lang="en-US" altLang="zh-CN" sz="2000" dirty="0" smtClean="0"/>
                        <a:t>0.058-0.27</a:t>
                      </a:r>
                      <a:endParaRPr lang="zh-CN" altLang="en-US" sz="2000" dirty="0"/>
                    </a:p>
                  </a:txBody>
                  <a:tcPr/>
                </a:tc>
              </a:tr>
              <a:tr h="596602">
                <a:tc>
                  <a:txBody>
                    <a:bodyPr/>
                    <a:lstStyle/>
                    <a:p>
                      <a:pPr algn="ctr"/>
                      <a:r>
                        <a:rPr lang="en-US" altLang="zh-CN" sz="2000" dirty="0" smtClean="0"/>
                        <a:t>Primary carbon</a:t>
                      </a:r>
                      <a:endParaRPr lang="zh-CN" altLang="en-US" sz="2000" dirty="0"/>
                    </a:p>
                  </a:txBody>
                  <a:tcPr/>
                </a:tc>
                <a:tc>
                  <a:txBody>
                    <a:bodyPr/>
                    <a:lstStyle/>
                    <a:p>
                      <a:pPr algn="ctr"/>
                      <a:r>
                        <a:rPr lang="en-US" altLang="zh-CN" sz="2000" dirty="0" smtClean="0"/>
                        <a:t>1.6</a:t>
                      </a:r>
                      <a:endParaRPr lang="zh-CN" altLang="en-US" sz="2000" dirty="0"/>
                    </a:p>
                  </a:txBody>
                  <a:tcPr/>
                </a:tc>
                <a:tc>
                  <a:txBody>
                    <a:bodyPr/>
                    <a:lstStyle/>
                    <a:p>
                      <a:pPr algn="ctr"/>
                      <a:r>
                        <a:rPr lang="en-US" altLang="zh-CN" sz="2000" dirty="0" smtClean="0"/>
                        <a:t>0.039-0.13</a:t>
                      </a:r>
                      <a:endParaRPr lang="zh-CN" altLang="en-US" sz="2000" dirty="0"/>
                    </a:p>
                  </a:txBody>
                  <a:tcPr/>
                </a:tc>
              </a:tr>
              <a:tr h="357961">
                <a:tc>
                  <a:txBody>
                    <a:bodyPr/>
                    <a:lstStyle/>
                    <a:p>
                      <a:pPr algn="ctr"/>
                      <a:r>
                        <a:rPr lang="en-US" altLang="zh-CN" sz="2000" dirty="0" smtClean="0"/>
                        <a:t>Coarse</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1.8</a:t>
                      </a:r>
                      <a:endParaRPr lang="zh-CN" altLang="en-US" sz="2000" dirty="0"/>
                    </a:p>
                  </a:txBody>
                  <a:tcPr>
                    <a:lnB w="12700" cap="flat" cmpd="sng" algn="ctr">
                      <a:solidFill>
                        <a:scrgbClr r="0" g="0" b="0"/>
                      </a:solidFill>
                      <a:prstDash val="solid"/>
                      <a:round/>
                      <a:headEnd type="none" w="med" len="med"/>
                      <a:tailEnd type="none" w="med" len="med"/>
                    </a:lnB>
                  </a:tcPr>
                </a:tc>
                <a:tc>
                  <a:txBody>
                    <a:bodyPr/>
                    <a:lstStyle/>
                    <a:p>
                      <a:pPr algn="ctr"/>
                      <a:r>
                        <a:rPr lang="en-US" altLang="zh-CN" sz="2000" dirty="0" smtClean="0"/>
                        <a:t>0.80-3.65</a:t>
                      </a:r>
                      <a:endParaRPr lang="zh-CN" altLang="en-US" sz="2000" dirty="0"/>
                    </a:p>
                  </a:txBody>
                  <a:tcPr>
                    <a:lnB w="12700" cap="flat" cmpd="sng" algn="ctr">
                      <a:solidFill>
                        <a:scrgbClr r="0" g="0" b="0"/>
                      </a:solidFill>
                      <a:prstDash val="solid"/>
                      <a:round/>
                      <a:headEnd type="none" w="med" len="med"/>
                      <a:tailEnd type="none" w="med" len="med"/>
                    </a:lnB>
                  </a:tcPr>
                </a:tc>
              </a:tr>
            </a:tbl>
          </a:graphicData>
        </a:graphic>
      </p:graphicFrame>
      <p:sp>
        <p:nvSpPr>
          <p:cNvPr id="5" name="TextBox 4"/>
          <p:cNvSpPr txBox="1"/>
          <p:nvPr/>
        </p:nvSpPr>
        <p:spPr>
          <a:xfrm>
            <a:off x="12189506" y="15240000"/>
            <a:ext cx="9144766" cy="400110"/>
          </a:xfrm>
          <a:prstGeom prst="rect">
            <a:avLst/>
          </a:prstGeom>
          <a:noFill/>
        </p:spPr>
        <p:txBody>
          <a:bodyPr wrap="square" rtlCol="0">
            <a:spAutoFit/>
          </a:bodyPr>
          <a:lstStyle/>
          <a:p>
            <a:pPr algn="just"/>
            <a:r>
              <a:rPr lang="en-US" sz="2000" b="1" dirty="0" smtClean="0"/>
              <a:t>Geometric standard deviations and dry diameter range. (Liu et al., 2012).</a:t>
            </a:r>
          </a:p>
        </p:txBody>
      </p:sp>
      <p:grpSp>
        <p:nvGrpSpPr>
          <p:cNvPr id="27" name="Group 26"/>
          <p:cNvGrpSpPr/>
          <p:nvPr/>
        </p:nvGrpSpPr>
        <p:grpSpPr>
          <a:xfrm>
            <a:off x="11734800" y="7086600"/>
            <a:ext cx="8087852" cy="6858423"/>
            <a:chOff x="12601684" y="6624655"/>
            <a:chExt cx="8581915" cy="7329826"/>
          </a:xfrm>
        </p:grpSpPr>
        <p:grpSp>
          <p:nvGrpSpPr>
            <p:cNvPr id="4" name="Group 3"/>
            <p:cNvGrpSpPr/>
            <p:nvPr/>
          </p:nvGrpSpPr>
          <p:grpSpPr>
            <a:xfrm>
              <a:off x="12601684" y="7106287"/>
              <a:ext cx="8581915" cy="6848194"/>
              <a:chOff x="11796884" y="7293251"/>
              <a:chExt cx="6288632" cy="5013091"/>
            </a:xfrm>
          </p:grpSpPr>
          <p:grpSp>
            <p:nvGrpSpPr>
              <p:cNvPr id="55" name="Group 54"/>
              <p:cNvGrpSpPr/>
              <p:nvPr/>
            </p:nvGrpSpPr>
            <p:grpSpPr>
              <a:xfrm>
                <a:off x="11796884" y="7293251"/>
                <a:ext cx="6288632" cy="5013091"/>
                <a:chOff x="366811" y="1460500"/>
                <a:chExt cx="6288632" cy="5013091"/>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87755" y="4219007"/>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709807"/>
                    </a:xfrm>
                    <a:prstGeom prst="rect">
                      <a:avLst/>
                    </a:prstGeom>
                    <a:noFill/>
                  </p:spPr>
                  <p:txBody>
                    <a:bodyPr wrap="square" rtlCol="0">
                      <a:spAutoFit/>
                    </a:bodyPr>
                    <a:lstStyle/>
                    <a:p>
                      <a:r>
                        <a:rPr lang="en-US" sz="2000" dirty="0" smtClean="0"/>
                        <a:t>Coagulation</a:t>
                      </a:r>
                    </a:p>
                    <a:p>
                      <a:r>
                        <a:rPr lang="en-US" sz="2000" dirty="0" smtClean="0"/>
                        <a:t>Condensation</a:t>
                      </a:r>
                    </a:p>
                    <a:p>
                      <a:endParaRPr lang="en-US" sz="20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486720" y="4210642"/>
                  <a:ext cx="3942980" cy="314026"/>
                </a:xfrm>
                <a:prstGeom prst="rect">
                  <a:avLst/>
                </a:prstGeom>
                <a:noFill/>
              </p:spPr>
              <p:txBody>
                <a:bodyPr wrap="square" rtlCol="0">
                  <a:spAutoFit/>
                </a:bodyPr>
                <a:lstStyle/>
                <a:p>
                  <a:r>
                    <a:rPr lang="en-US" sz="2000" dirty="0" smtClean="0"/>
                    <a:t>Aitken     Accumulation        Coarse</a:t>
                  </a:r>
                  <a:endParaRPr lang="en-US" sz="2000" dirty="0"/>
                </a:p>
              </p:txBody>
            </p:sp>
            <p:sp>
              <p:nvSpPr>
                <p:cNvPr id="58" name="TextBox 57"/>
                <p:cNvSpPr txBox="1"/>
                <p:nvPr/>
              </p:nvSpPr>
              <p:spPr>
                <a:xfrm>
                  <a:off x="603805" y="6159565"/>
                  <a:ext cx="3535830" cy="314026"/>
                </a:xfrm>
                <a:prstGeom prst="rect">
                  <a:avLst/>
                </a:prstGeom>
                <a:noFill/>
              </p:spPr>
              <p:txBody>
                <a:bodyPr wrap="square" rtlCol="0">
                  <a:spAutoFit/>
                </a:bodyPr>
                <a:lstStyle/>
                <a:p>
                  <a:pPr algn="ctr"/>
                  <a:r>
                    <a:rPr lang="en-US" sz="2000" dirty="0"/>
                    <a:t> </a:t>
                  </a:r>
                  <a:r>
                    <a:rPr lang="en-US" sz="2000" dirty="0" smtClean="0"/>
                    <a:t>            Primary Carbon	</a:t>
                  </a:r>
                  <a:endParaRPr lang="en-US" sz="20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6" name="TextBox 5"/>
            <p:cNvSpPr txBox="1"/>
            <p:nvPr/>
          </p:nvSpPr>
          <p:spPr>
            <a:xfrm>
              <a:off x="13509221" y="6624655"/>
              <a:ext cx="6398034" cy="400110"/>
            </a:xfrm>
            <a:prstGeom prst="rect">
              <a:avLst/>
            </a:prstGeom>
            <a:noFill/>
          </p:spPr>
          <p:txBody>
            <a:bodyPr wrap="none" rtlCol="0">
              <a:spAutoFit/>
            </a:bodyPr>
            <a:lstStyle/>
            <a:p>
              <a:r>
                <a:rPr lang="en-US" altLang="en-US" sz="2000" b="1" dirty="0" smtClean="0">
                  <a:solidFill>
                    <a:srgbClr val="C00000"/>
                  </a:solidFill>
                  <a:latin typeface="+mj-lt"/>
                </a:rPr>
                <a:t>4-mode Modal Aerosol Model </a:t>
              </a:r>
              <a:r>
                <a:rPr lang="en-US" altLang="en-US" sz="2000" b="1" dirty="0">
                  <a:solidFill>
                    <a:srgbClr val="C00000"/>
                  </a:solidFill>
                  <a:latin typeface="+mj-lt"/>
                </a:rPr>
                <a:t>(MAM4) in </a:t>
              </a:r>
              <a:r>
                <a:rPr lang="en-US" altLang="en-US" sz="2000" b="1" dirty="0" err="1" smtClean="0">
                  <a:solidFill>
                    <a:srgbClr val="C00000"/>
                  </a:solidFill>
                  <a:latin typeface="+mj-lt"/>
                </a:rPr>
                <a:t>CAMChem</a:t>
              </a:r>
              <a:endParaRPr lang="en-US" sz="2000" dirty="0">
                <a:solidFill>
                  <a:srgbClr val="C00000"/>
                </a:solidFill>
                <a:latin typeface="+mj-lt"/>
              </a:endParaRPr>
            </a:p>
          </p:txBody>
        </p:sp>
      </p:grpSp>
      <p:sp>
        <p:nvSpPr>
          <p:cNvPr id="83" name="TextBox 82"/>
          <p:cNvSpPr txBox="1"/>
          <p:nvPr/>
        </p:nvSpPr>
        <p:spPr>
          <a:xfrm>
            <a:off x="12083951" y="19689227"/>
            <a:ext cx="5191000" cy="1938992"/>
          </a:xfrm>
          <a:prstGeom prst="rect">
            <a:avLst/>
          </a:prstGeom>
          <a:noFill/>
        </p:spPr>
        <p:txBody>
          <a:bodyPr wrap="square" rtlCol="0">
            <a:spAutoFit/>
          </a:bodyPr>
          <a:lstStyle/>
          <a:p>
            <a:pPr algn="just"/>
            <a:r>
              <a:rPr lang="en-US" sz="2400" dirty="0" smtClean="0"/>
              <a:t>The </a:t>
            </a:r>
            <a:r>
              <a:rPr lang="en-US" sz="2400" dirty="0"/>
              <a:t>equivalent of 8-monolayers of sulfate is needed to transfer material from the primary carbon mode (fresh) into the accumulation mode (aged</a:t>
            </a:r>
            <a:r>
              <a:rPr lang="en-US" sz="2400" dirty="0" smtClean="0"/>
              <a:t>).</a:t>
            </a:r>
          </a:p>
        </p:txBody>
      </p:sp>
      <p:sp>
        <p:nvSpPr>
          <p:cNvPr id="101" name="TextBox 100"/>
          <p:cNvSpPr txBox="1"/>
          <p:nvPr/>
        </p:nvSpPr>
        <p:spPr>
          <a:xfrm>
            <a:off x="12083951" y="21850290"/>
            <a:ext cx="4858601" cy="400110"/>
          </a:xfrm>
          <a:prstGeom prst="rect">
            <a:avLst/>
          </a:prstGeom>
          <a:noFill/>
        </p:spPr>
        <p:txBody>
          <a:bodyPr wrap="square" rtlCol="0">
            <a:spAutoFit/>
          </a:bodyPr>
          <a:lstStyle/>
          <a:p>
            <a:r>
              <a:rPr lang="en-US" sz="2000" b="1" dirty="0" smtClean="0"/>
              <a:t>monolayer depth = molecule diameter</a:t>
            </a:r>
            <a:endParaRPr lang="en-US" sz="2000" b="1" dirty="0"/>
          </a:p>
        </p:txBody>
      </p:sp>
      <p:grpSp>
        <p:nvGrpSpPr>
          <p:cNvPr id="111" name="Group 110"/>
          <p:cNvGrpSpPr/>
          <p:nvPr/>
        </p:nvGrpSpPr>
        <p:grpSpPr>
          <a:xfrm>
            <a:off x="15827746" y="19735800"/>
            <a:ext cx="5104805" cy="3200400"/>
            <a:chOff x="15827746" y="19301176"/>
            <a:chExt cx="5104805" cy="3200400"/>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400110"/>
            </a:xfrm>
            <a:prstGeom prst="rect">
              <a:avLst/>
            </a:prstGeom>
            <a:noFill/>
          </p:spPr>
          <p:txBody>
            <a:bodyPr wrap="square" rtlCol="0">
              <a:spAutoFit/>
            </a:bodyPr>
            <a:lstStyle/>
            <a:p>
              <a:r>
                <a:rPr lang="en-US" sz="20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971602" y="20519323"/>
              <a:ext cx="1307299" cy="400110"/>
            </a:xfrm>
            <a:prstGeom prst="rect">
              <a:avLst/>
            </a:prstGeom>
            <a:noFill/>
          </p:spPr>
          <p:txBody>
            <a:bodyPr wrap="square" rtlCol="0">
              <a:spAutoFit/>
            </a:bodyPr>
            <a:lstStyle/>
            <a:p>
              <a:r>
                <a:rPr lang="en-US" sz="2000" b="1" dirty="0" smtClean="0"/>
                <a:t>BC core</a:t>
              </a:r>
              <a:endParaRPr lang="en-US" sz="2000" b="1" dirty="0"/>
            </a:p>
          </p:txBody>
        </p:sp>
      </p:grpSp>
      <p:sp>
        <p:nvSpPr>
          <p:cNvPr id="110" name="TextBox 109"/>
          <p:cNvSpPr txBox="1"/>
          <p:nvPr/>
        </p:nvSpPr>
        <p:spPr>
          <a:xfrm>
            <a:off x="12021185" y="14173200"/>
            <a:ext cx="9107828" cy="830997"/>
          </a:xfrm>
          <a:prstGeom prst="rect">
            <a:avLst/>
          </a:prstGeom>
          <a:noFill/>
        </p:spPr>
        <p:txBody>
          <a:bodyPr wrap="square" rtlCol="0">
            <a:spAutoFit/>
          </a:bodyPr>
          <a:lstStyle/>
          <a:p>
            <a:r>
              <a:rPr kumimoji="1" lang="en-US" altLang="zh-CN" sz="2400" dirty="0" smtClean="0">
                <a:latin typeface="+mj-lt"/>
              </a:rPr>
              <a:t>BC aging timescale computed from model transfer </a:t>
            </a:r>
            <a:r>
              <a:rPr kumimoji="1" lang="en-US" altLang="zh-CN" sz="2400" dirty="0">
                <a:latin typeface="+mj-lt"/>
              </a:rPr>
              <a:t>r</a:t>
            </a:r>
            <a:r>
              <a:rPr kumimoji="1" lang="en-US" altLang="zh-CN" sz="2400" dirty="0" smtClean="0">
                <a:latin typeface="+mj-lt"/>
              </a:rPr>
              <a:t>ate due to Coagulation and Condensation processes (aging).</a:t>
            </a:r>
            <a:endParaRPr kumimoji="1" lang="en-US" altLang="zh-CN" sz="2400" dirty="0">
              <a:latin typeface="+mj-lt"/>
            </a:endParaRPr>
          </a:p>
        </p:txBody>
      </p:sp>
      <p:cxnSp>
        <p:nvCxnSpPr>
          <p:cNvPr id="113" name="Straight Arrow Connector 112"/>
          <p:cNvCxnSpPr/>
          <p:nvPr/>
        </p:nvCxnSpPr>
        <p:spPr>
          <a:xfrm>
            <a:off x="17356050" y="11841701"/>
            <a:ext cx="744686" cy="620936"/>
          </a:xfrm>
          <a:prstGeom prst="straightConnector1">
            <a:avLst/>
          </a:prstGeom>
          <a:ln>
            <a:solidFill>
              <a:srgbClr val="C00000"/>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087600" y="11381836"/>
            <a:ext cx="2242247" cy="842127"/>
          </a:xfrm>
          <a:prstGeom prst="ellipse">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p:cNvGrpSpPr/>
          <p:nvPr/>
        </p:nvGrpSpPr>
        <p:grpSpPr>
          <a:xfrm>
            <a:off x="22533329" y="7149895"/>
            <a:ext cx="5974268" cy="5952819"/>
            <a:chOff x="23343008" y="7356420"/>
            <a:chExt cx="7220337" cy="7004432"/>
          </a:xfrm>
        </p:grpSpPr>
        <p:grpSp>
          <p:nvGrpSpPr>
            <p:cNvPr id="128" name="Group 127"/>
            <p:cNvGrpSpPr/>
            <p:nvPr/>
          </p:nvGrpSpPr>
          <p:grpSpPr>
            <a:xfrm>
              <a:off x="23343008" y="7356420"/>
              <a:ext cx="7220337" cy="7004432"/>
              <a:chOff x="23343008" y="7356420"/>
              <a:chExt cx="7220337" cy="7004432"/>
            </a:xfrm>
          </p:grpSpPr>
          <p:grpSp>
            <p:nvGrpSpPr>
              <p:cNvPr id="124" name="Group 123"/>
              <p:cNvGrpSpPr/>
              <p:nvPr/>
            </p:nvGrpSpPr>
            <p:grpSpPr>
              <a:xfrm>
                <a:off x="23343008" y="7356420"/>
                <a:ext cx="6804322" cy="7004432"/>
                <a:chOff x="23759466" y="7299586"/>
                <a:chExt cx="6804322" cy="7004432"/>
              </a:xfrm>
            </p:grpSpPr>
            <p:grpSp>
              <p:nvGrpSpPr>
                <p:cNvPr id="122" name="Group 121"/>
                <p:cNvGrpSpPr/>
                <p:nvPr/>
              </p:nvGrpSpPr>
              <p:grpSpPr>
                <a:xfrm>
                  <a:off x="23759466" y="7299586"/>
                  <a:ext cx="6804322" cy="7004432"/>
                  <a:chOff x="23969783" y="9418970"/>
                  <a:chExt cx="6804322" cy="7004432"/>
                </a:xfrm>
              </p:grpSpPr>
              <p:pic>
                <p:nvPicPr>
                  <p:cNvPr id="119" name="Picture 1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969783" y="13027978"/>
                    <a:ext cx="6804322" cy="3395424"/>
                  </a:xfrm>
                  <a:prstGeom prst="rect">
                    <a:avLst/>
                  </a:prstGeom>
                </p:spPr>
              </p:pic>
              <p:sp>
                <p:nvSpPr>
                  <p:cNvPr id="121" name="TextBox 120"/>
                  <p:cNvSpPr txBox="1"/>
                  <p:nvPr/>
                </p:nvSpPr>
                <p:spPr>
                  <a:xfrm>
                    <a:off x="24061876" y="9418970"/>
                    <a:ext cx="6693628" cy="470793"/>
                  </a:xfrm>
                  <a:prstGeom prst="rect">
                    <a:avLst/>
                  </a:prstGeom>
                  <a:noFill/>
                </p:spPr>
                <p:txBody>
                  <a:bodyPr wrap="square" rtlCol="0">
                    <a:spAutoFit/>
                  </a:bodyPr>
                  <a:lstStyle/>
                  <a:p>
                    <a:r>
                      <a:rPr lang="en-US" sz="2000" b="1" dirty="0" smtClean="0"/>
                      <a:t>Monthly BC Mass Mixing Ratio </a:t>
                    </a:r>
                    <a:r>
                      <a:rPr lang="en-US" sz="2000" b="1" smtClean="0"/>
                      <a:t>(L8, 992hPa)</a:t>
                    </a:r>
                    <a:endParaRPr lang="en-US" sz="2000" b="1" dirty="0"/>
                  </a:p>
                </p:txBody>
              </p:sp>
            </p:grpSp>
            <p:pic>
              <p:nvPicPr>
                <p:cNvPr id="123" name="Picture 12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41141" y="7896255"/>
                  <a:ext cx="6640972" cy="3043343"/>
                </a:xfrm>
                <a:prstGeom prst="rect">
                  <a:avLst/>
                </a:prstGeom>
              </p:spPr>
            </p:pic>
          </p:grpSp>
          <p:sp>
            <p:nvSpPr>
              <p:cNvPr id="126" name="TextBox 125"/>
              <p:cNvSpPr txBox="1"/>
              <p:nvPr/>
            </p:nvSpPr>
            <p:spPr>
              <a:xfrm>
                <a:off x="29421162" y="10565318"/>
                <a:ext cx="1142183" cy="398362"/>
              </a:xfrm>
              <a:prstGeom prst="rect">
                <a:avLst/>
              </a:prstGeom>
              <a:noFill/>
            </p:spPr>
            <p:txBody>
              <a:bodyPr wrap="square" rtlCol="0">
                <a:spAutoFit/>
              </a:bodyPr>
              <a:lstStyle/>
              <a:p>
                <a:r>
                  <a:rPr lang="en-US" sz="1600" dirty="0"/>
                  <a:t>n</a:t>
                </a:r>
                <a:r>
                  <a:rPr lang="en-US" sz="1600" dirty="0" smtClean="0"/>
                  <a:t>g/kg</a:t>
                </a:r>
                <a:endParaRPr lang="en-US" sz="1600" dirty="0"/>
              </a:p>
            </p:txBody>
          </p:sp>
          <p:sp>
            <p:nvSpPr>
              <p:cNvPr id="127" name="TextBox 126"/>
              <p:cNvSpPr txBox="1"/>
              <p:nvPr/>
            </p:nvSpPr>
            <p:spPr>
              <a:xfrm>
                <a:off x="29533963" y="13856041"/>
                <a:ext cx="808131" cy="398362"/>
              </a:xfrm>
              <a:prstGeom prst="rect">
                <a:avLst/>
              </a:prstGeom>
              <a:noFill/>
            </p:spPr>
            <p:txBody>
              <a:bodyPr wrap="square" rtlCol="0">
                <a:spAutoFit/>
              </a:bodyPr>
              <a:lstStyle/>
              <a:p>
                <a:r>
                  <a:rPr lang="en-US" sz="1600" dirty="0"/>
                  <a:t>%</a:t>
                </a:r>
              </a:p>
            </p:txBody>
          </p:sp>
        </p:grpSp>
        <p:sp>
          <p:nvSpPr>
            <p:cNvPr id="125" name="TextBox 124"/>
            <p:cNvSpPr txBox="1"/>
            <p:nvPr/>
          </p:nvSpPr>
          <p:spPr>
            <a:xfrm>
              <a:off x="23662217" y="10867682"/>
              <a:ext cx="5908178" cy="470793"/>
            </a:xfrm>
            <a:prstGeom prst="rect">
              <a:avLst/>
            </a:prstGeom>
            <a:solidFill>
              <a:schemeClr val="bg1"/>
            </a:solidFill>
          </p:spPr>
          <p:txBody>
            <a:bodyPr wrap="square" rtlCol="0">
              <a:spAutoFit/>
            </a:bodyPr>
            <a:lstStyle/>
            <a:p>
              <a:r>
                <a:rPr lang="en-US" sz="2000" b="1" dirty="0" smtClean="0"/>
                <a:t>Relative Difference (L1-L8)/L8, 992hPa </a:t>
              </a:r>
              <a:endParaRPr lang="en-US" sz="2000" b="1" dirty="0"/>
            </a:p>
          </p:txBody>
        </p:sp>
      </p:grpSp>
      <p:sp>
        <p:nvSpPr>
          <p:cNvPr id="129" name="TextBox 128"/>
          <p:cNvSpPr txBox="1"/>
          <p:nvPr/>
        </p:nvSpPr>
        <p:spPr>
          <a:xfrm>
            <a:off x="28298903" y="19930408"/>
            <a:ext cx="3385807" cy="1569660"/>
          </a:xfrm>
          <a:prstGeom prst="rect">
            <a:avLst/>
          </a:prstGeom>
          <a:noFill/>
        </p:spPr>
        <p:txBody>
          <a:bodyPr wrap="square" rtlCol="0">
            <a:spAutoFit/>
          </a:bodyPr>
          <a:lstStyle/>
          <a:p>
            <a:r>
              <a:rPr lang="en-US" sz="2400" dirty="0" smtClean="0"/>
              <a:t>L1: 1 monolayer </a:t>
            </a:r>
          </a:p>
          <a:p>
            <a:r>
              <a:rPr lang="en-US" sz="2400" dirty="0" smtClean="0"/>
              <a:t>L2: 2 monolayers </a:t>
            </a:r>
          </a:p>
          <a:p>
            <a:r>
              <a:rPr lang="en-US" sz="2400" dirty="0" smtClean="0"/>
              <a:t>L4: </a:t>
            </a:r>
            <a:r>
              <a:rPr lang="en-US" sz="2400" dirty="0"/>
              <a:t>4</a:t>
            </a:r>
            <a:r>
              <a:rPr lang="en-US" sz="2400" dirty="0" smtClean="0"/>
              <a:t> monolayers </a:t>
            </a:r>
            <a:endParaRPr lang="en-US" sz="2400" dirty="0"/>
          </a:p>
          <a:p>
            <a:r>
              <a:rPr lang="en-US" sz="2400" dirty="0" smtClean="0"/>
              <a:t>L8: </a:t>
            </a:r>
            <a:r>
              <a:rPr lang="en-US" sz="2400" dirty="0"/>
              <a:t>8</a:t>
            </a:r>
            <a:r>
              <a:rPr lang="en-US" sz="2400" dirty="0" smtClean="0"/>
              <a:t> monolayers</a:t>
            </a:r>
          </a:p>
        </p:txBody>
      </p:sp>
      <p:grpSp>
        <p:nvGrpSpPr>
          <p:cNvPr id="86" name="Group 85"/>
          <p:cNvGrpSpPr/>
          <p:nvPr/>
        </p:nvGrpSpPr>
        <p:grpSpPr>
          <a:xfrm>
            <a:off x="22565554" y="19701847"/>
            <a:ext cx="4924032" cy="2777153"/>
            <a:chOff x="2086345" y="945708"/>
            <a:chExt cx="8033456" cy="4476897"/>
          </a:xfrm>
        </p:grpSpPr>
        <p:pic>
          <p:nvPicPr>
            <p:cNvPr id="87" name="Picture 8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6345" y="945708"/>
              <a:ext cx="8033456" cy="4476897"/>
            </a:xfrm>
            <a:prstGeom prst="rect">
              <a:avLst/>
            </a:prstGeom>
          </p:spPr>
        </p:pic>
        <p:sp>
          <p:nvSpPr>
            <p:cNvPr id="88" name="Rectangle 87"/>
            <p:cNvSpPr/>
            <p:nvPr/>
          </p:nvSpPr>
          <p:spPr>
            <a:xfrm>
              <a:off x="4826000" y="3022600"/>
              <a:ext cx="444500" cy="3693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062177" y="1463694"/>
              <a:ext cx="850603" cy="40763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47614" y="1438686"/>
              <a:ext cx="450850" cy="307777"/>
            </a:xfrm>
            <a:prstGeom prst="rect">
              <a:avLst/>
            </a:prstGeom>
            <a:noFill/>
          </p:spPr>
          <p:txBody>
            <a:bodyPr wrap="square" rtlCol="0">
              <a:spAutoFit/>
            </a:bodyPr>
            <a:lstStyle/>
            <a:p>
              <a:r>
                <a:rPr lang="en-US" sz="1400" b="1" dirty="0"/>
                <a:t>1</a:t>
              </a:r>
            </a:p>
          </p:txBody>
        </p:sp>
      </p:grpSp>
      <p:sp>
        <p:nvSpPr>
          <p:cNvPr id="95" name="TextBox 94"/>
          <p:cNvSpPr txBox="1"/>
          <p:nvPr/>
        </p:nvSpPr>
        <p:spPr>
          <a:xfrm>
            <a:off x="26289000" y="13315890"/>
            <a:ext cx="8402165" cy="400110"/>
          </a:xfrm>
          <a:prstGeom prst="rect">
            <a:avLst/>
          </a:prstGeom>
          <a:noFill/>
        </p:spPr>
        <p:txBody>
          <a:bodyPr wrap="square" rtlCol="0">
            <a:spAutoFit/>
          </a:bodyPr>
          <a:lstStyle/>
          <a:p>
            <a:r>
              <a:rPr lang="en-US" sz="2000" b="1" dirty="0" smtClean="0"/>
              <a:t>Monthly BC Vertical Profiles</a:t>
            </a:r>
            <a:endParaRPr lang="en-US" sz="2000" b="1" dirty="0"/>
          </a:p>
        </p:txBody>
      </p:sp>
      <p:sp>
        <p:nvSpPr>
          <p:cNvPr id="37" name="TextBox 36"/>
          <p:cNvSpPr txBox="1"/>
          <p:nvPr/>
        </p:nvSpPr>
        <p:spPr>
          <a:xfrm>
            <a:off x="22674940" y="14688802"/>
            <a:ext cx="1752600" cy="400110"/>
          </a:xfrm>
          <a:prstGeom prst="rect">
            <a:avLst/>
          </a:prstGeom>
          <a:noFill/>
        </p:spPr>
        <p:txBody>
          <a:bodyPr wrap="square" rtlCol="0">
            <a:spAutoFit/>
          </a:bodyPr>
          <a:lstStyle/>
          <a:p>
            <a:r>
              <a:rPr lang="en-US" sz="2000" b="1" dirty="0" smtClean="0"/>
              <a:t>March</a:t>
            </a:r>
            <a:endParaRPr lang="en-US" sz="2000" b="1" dirty="0"/>
          </a:p>
        </p:txBody>
      </p:sp>
      <p:sp>
        <p:nvSpPr>
          <p:cNvPr id="131" name="TextBox 130"/>
          <p:cNvSpPr txBox="1"/>
          <p:nvPr/>
        </p:nvSpPr>
        <p:spPr>
          <a:xfrm>
            <a:off x="22317710" y="17583090"/>
            <a:ext cx="1752600" cy="400110"/>
          </a:xfrm>
          <a:prstGeom prst="rect">
            <a:avLst/>
          </a:prstGeom>
          <a:noFill/>
        </p:spPr>
        <p:txBody>
          <a:bodyPr wrap="square" rtlCol="0">
            <a:spAutoFit/>
          </a:bodyPr>
          <a:lstStyle/>
          <a:p>
            <a:r>
              <a:rPr lang="en-US" sz="2000" b="1" dirty="0" smtClean="0"/>
              <a:t>September</a:t>
            </a:r>
            <a:endParaRPr lang="en-US" sz="2000" b="1" dirty="0"/>
          </a:p>
        </p:txBody>
      </p:sp>
      <p:pic>
        <p:nvPicPr>
          <p:cNvPr id="142" name="Content Placeholder 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634632" y="10310044"/>
            <a:ext cx="2545936" cy="2796356"/>
          </a:xfrm>
          <a:prstGeom prst="rect">
            <a:avLst/>
          </a:prstGeom>
        </p:spPr>
      </p:pic>
      <p:pic>
        <p:nvPicPr>
          <p:cNvPr id="143" name="Picture 14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606421" y="7491312"/>
            <a:ext cx="2661863" cy="2811406"/>
          </a:xfrm>
          <a:prstGeom prst="rect">
            <a:avLst/>
          </a:prstGeom>
        </p:spPr>
      </p:pic>
      <p:grpSp>
        <p:nvGrpSpPr>
          <p:cNvPr id="21" name="Group 20"/>
          <p:cNvGrpSpPr/>
          <p:nvPr/>
        </p:nvGrpSpPr>
        <p:grpSpPr>
          <a:xfrm>
            <a:off x="23620486" y="13676376"/>
            <a:ext cx="8210480" cy="5830824"/>
            <a:chOff x="23278099" y="13342763"/>
            <a:chExt cx="8459714" cy="5907024"/>
          </a:xfrm>
        </p:grpSpPr>
        <p:grpSp>
          <p:nvGrpSpPr>
            <p:cNvPr id="72" name="Group 71"/>
            <p:cNvGrpSpPr/>
            <p:nvPr/>
          </p:nvGrpSpPr>
          <p:grpSpPr>
            <a:xfrm>
              <a:off x="23278099" y="13342763"/>
              <a:ext cx="8459714" cy="5907024"/>
              <a:chOff x="1400475" y="680523"/>
              <a:chExt cx="4944192" cy="3421637"/>
            </a:xfrm>
          </p:grpSpPr>
          <p:pic>
            <p:nvPicPr>
              <p:cNvPr id="85" name="Picture 8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429693" y="680523"/>
                <a:ext cx="1843206" cy="1682073"/>
              </a:xfrm>
              <a:prstGeom prst="rect">
                <a:avLst/>
              </a:prstGeom>
            </p:spPr>
          </p:pic>
          <p:pic>
            <p:nvPicPr>
              <p:cNvPr id="73" name="Picture 7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455160" y="2342405"/>
                <a:ext cx="1889507" cy="1759755"/>
              </a:xfrm>
              <a:prstGeom prst="rect">
                <a:avLst/>
              </a:prstGeom>
            </p:spPr>
          </p:pic>
          <p:pic>
            <p:nvPicPr>
              <p:cNvPr id="81" name="Picture 8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918081" y="2356192"/>
                <a:ext cx="1873497" cy="1725694"/>
              </a:xfrm>
              <a:prstGeom prst="rect">
                <a:avLst/>
              </a:prstGeom>
            </p:spPr>
          </p:pic>
          <p:pic>
            <p:nvPicPr>
              <p:cNvPr id="84" name="Picture 8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72047" y="691116"/>
                <a:ext cx="1780705" cy="1679396"/>
              </a:xfrm>
              <a:prstGeom prst="rect">
                <a:avLst/>
              </a:prstGeom>
            </p:spPr>
          </p:pic>
          <p:pic>
            <p:nvPicPr>
              <p:cNvPr id="80" name="Picture 79"/>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400475" y="2280542"/>
                <a:ext cx="1877450" cy="1769366"/>
              </a:xfrm>
              <a:prstGeom prst="rect">
                <a:avLst/>
              </a:prstGeom>
            </p:spPr>
          </p:pic>
          <p:pic>
            <p:nvPicPr>
              <p:cNvPr id="82" name="Picture 8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64506" y="691116"/>
                <a:ext cx="1839360" cy="1701210"/>
              </a:xfrm>
              <a:prstGeom prst="rect">
                <a:avLst/>
              </a:prstGeom>
            </p:spPr>
          </p:pic>
        </p:grpSp>
        <p:grpSp>
          <p:nvGrpSpPr>
            <p:cNvPr id="20" name="Group 19"/>
            <p:cNvGrpSpPr/>
            <p:nvPr/>
          </p:nvGrpSpPr>
          <p:grpSpPr>
            <a:xfrm>
              <a:off x="25667494" y="15087279"/>
              <a:ext cx="5705390" cy="3456296"/>
              <a:chOff x="31785010" y="9345304"/>
              <a:chExt cx="5705390" cy="3456296"/>
            </a:xfrm>
          </p:grpSpPr>
          <p:sp>
            <p:nvSpPr>
              <p:cNvPr id="14" name="TextBox 13"/>
              <p:cNvSpPr txBox="1"/>
              <p:nvPr/>
            </p:nvSpPr>
            <p:spPr>
              <a:xfrm>
                <a:off x="31789778" y="9372600"/>
                <a:ext cx="442822" cy="523220"/>
              </a:xfrm>
              <a:prstGeom prst="rect">
                <a:avLst/>
              </a:prstGeom>
              <a:noFill/>
            </p:spPr>
            <p:txBody>
              <a:bodyPr wrap="square" rtlCol="0">
                <a:spAutoFit/>
              </a:bodyPr>
              <a:lstStyle/>
              <a:p>
                <a:r>
                  <a:rPr lang="en-US" sz="2800" b="1" dirty="0" smtClean="0"/>
                  <a:t>1</a:t>
                </a:r>
                <a:endParaRPr lang="en-US" sz="2800" b="1" dirty="0"/>
              </a:p>
            </p:txBody>
          </p:sp>
          <p:sp>
            <p:nvSpPr>
              <p:cNvPr id="98" name="TextBox 97"/>
              <p:cNvSpPr txBox="1"/>
              <p:nvPr/>
            </p:nvSpPr>
            <p:spPr>
              <a:xfrm>
                <a:off x="31785010" y="12237097"/>
                <a:ext cx="442822" cy="523220"/>
              </a:xfrm>
              <a:prstGeom prst="rect">
                <a:avLst/>
              </a:prstGeom>
              <a:noFill/>
            </p:spPr>
            <p:txBody>
              <a:bodyPr wrap="square" rtlCol="0">
                <a:spAutoFit/>
              </a:bodyPr>
              <a:lstStyle/>
              <a:p>
                <a:r>
                  <a:rPr lang="en-US" sz="2800" b="1" dirty="0" smtClean="0"/>
                  <a:t>1</a:t>
                </a:r>
                <a:endParaRPr lang="en-US" sz="2800" b="1" dirty="0"/>
              </a:p>
            </p:txBody>
          </p:sp>
          <p:sp>
            <p:nvSpPr>
              <p:cNvPr id="103" name="TextBox 102"/>
              <p:cNvSpPr txBox="1"/>
              <p:nvPr/>
            </p:nvSpPr>
            <p:spPr>
              <a:xfrm>
                <a:off x="34456778" y="9345304"/>
                <a:ext cx="442822" cy="523220"/>
              </a:xfrm>
              <a:prstGeom prst="rect">
                <a:avLst/>
              </a:prstGeom>
              <a:noFill/>
            </p:spPr>
            <p:txBody>
              <a:bodyPr wrap="square" rtlCol="0">
                <a:spAutoFit/>
              </a:bodyPr>
              <a:lstStyle/>
              <a:p>
                <a:r>
                  <a:rPr lang="en-US" sz="2800" b="1" dirty="0" smtClean="0"/>
                  <a:t>2</a:t>
                </a:r>
                <a:endParaRPr lang="en-US" sz="2800" b="1" dirty="0"/>
              </a:p>
            </p:txBody>
          </p:sp>
          <p:sp>
            <p:nvSpPr>
              <p:cNvPr id="104" name="TextBox 103"/>
              <p:cNvSpPr txBox="1"/>
              <p:nvPr/>
            </p:nvSpPr>
            <p:spPr>
              <a:xfrm>
                <a:off x="34445021" y="12278380"/>
                <a:ext cx="442822" cy="523220"/>
              </a:xfrm>
              <a:prstGeom prst="rect">
                <a:avLst/>
              </a:prstGeom>
              <a:noFill/>
            </p:spPr>
            <p:txBody>
              <a:bodyPr wrap="square" rtlCol="0">
                <a:spAutoFit/>
              </a:bodyPr>
              <a:lstStyle/>
              <a:p>
                <a:r>
                  <a:rPr lang="en-US" sz="2800" b="1" dirty="0"/>
                  <a:t>2</a:t>
                </a:r>
              </a:p>
            </p:txBody>
          </p:sp>
          <p:sp>
            <p:nvSpPr>
              <p:cNvPr id="105" name="TextBox 104"/>
              <p:cNvSpPr txBox="1"/>
              <p:nvPr/>
            </p:nvSpPr>
            <p:spPr>
              <a:xfrm>
                <a:off x="36983045" y="9345304"/>
                <a:ext cx="442822" cy="523220"/>
              </a:xfrm>
              <a:prstGeom prst="rect">
                <a:avLst/>
              </a:prstGeom>
              <a:noFill/>
            </p:spPr>
            <p:txBody>
              <a:bodyPr wrap="square" rtlCol="0">
                <a:spAutoFit/>
              </a:bodyPr>
              <a:lstStyle/>
              <a:p>
                <a:r>
                  <a:rPr lang="en-US" sz="2800" b="1" dirty="0"/>
                  <a:t>3</a:t>
                </a:r>
              </a:p>
            </p:txBody>
          </p:sp>
          <p:sp>
            <p:nvSpPr>
              <p:cNvPr id="107" name="TextBox 106"/>
              <p:cNvSpPr txBox="1"/>
              <p:nvPr/>
            </p:nvSpPr>
            <p:spPr>
              <a:xfrm>
                <a:off x="37047578" y="12278380"/>
                <a:ext cx="442822" cy="523220"/>
              </a:xfrm>
              <a:prstGeom prst="rect">
                <a:avLst/>
              </a:prstGeom>
              <a:noFill/>
            </p:spPr>
            <p:txBody>
              <a:bodyPr wrap="square" rtlCol="0">
                <a:spAutoFit/>
              </a:bodyPr>
              <a:lstStyle/>
              <a:p>
                <a:r>
                  <a:rPr lang="en-US" sz="2800" b="1" dirty="0"/>
                  <a:t>3</a:t>
                </a:r>
              </a:p>
            </p:txBody>
          </p:sp>
        </p:grpSp>
      </p:grpSp>
      <p:sp>
        <p:nvSpPr>
          <p:cNvPr id="146" name="Rectangle 51"/>
          <p:cNvSpPr>
            <a:spLocks noChangeArrowheads="1"/>
          </p:cNvSpPr>
          <p:nvPr/>
        </p:nvSpPr>
        <p:spPr bwMode="auto">
          <a:xfrm>
            <a:off x="33125496" y="5105401"/>
            <a:ext cx="10033932" cy="209407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r>
              <a:rPr lang="en-GB" altLang="en-US" sz="2800" b="1" dirty="0" smtClean="0">
                <a:latin typeface="Georgia" charset="0"/>
                <a:ea typeface="Georgia" charset="0"/>
                <a:cs typeface="Georgia" charset="0"/>
              </a:rPr>
              <a:t>3. </a:t>
            </a:r>
            <a:r>
              <a:rPr lang="en-US" sz="2800" b="1" dirty="0">
                <a:latin typeface="Georgia" charset="0"/>
                <a:ea typeface="Georgia" charset="0"/>
                <a:cs typeface="Georgia" charset="0"/>
              </a:rPr>
              <a:t>Comparing BC Mixing State from </a:t>
            </a:r>
            <a:r>
              <a:rPr lang="en-US" sz="2800" b="1" dirty="0" err="1">
                <a:latin typeface="Georgia" charset="0"/>
                <a:ea typeface="Georgia" charset="0"/>
                <a:cs typeface="Georgia" charset="0"/>
              </a:rPr>
              <a:t>CAMChem</a:t>
            </a:r>
            <a:r>
              <a:rPr lang="en-US" sz="2800" b="1" dirty="0">
                <a:latin typeface="Georgia" charset="0"/>
                <a:ea typeface="Georgia" charset="0"/>
                <a:cs typeface="Georgia" charset="0"/>
              </a:rPr>
              <a:t> to SP2 Measurements. (March for example, 992hPa)</a:t>
            </a: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pSp>
        <p:nvGrpSpPr>
          <p:cNvPr id="186" name="Group 185"/>
          <p:cNvGrpSpPr/>
          <p:nvPr/>
        </p:nvGrpSpPr>
        <p:grpSpPr>
          <a:xfrm>
            <a:off x="23053436" y="24014493"/>
            <a:ext cx="8360720" cy="7528046"/>
            <a:chOff x="22820848" y="22326600"/>
            <a:chExt cx="8510097" cy="7613950"/>
          </a:xfrm>
        </p:grpSpPr>
        <p:pic>
          <p:nvPicPr>
            <p:cNvPr id="152" name="Picture 15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820848" y="22392046"/>
              <a:ext cx="8510097" cy="7548504"/>
            </a:xfrm>
            <a:prstGeom prst="rect">
              <a:avLst/>
            </a:prstGeom>
          </p:spPr>
        </p:pic>
        <p:sp>
          <p:nvSpPr>
            <p:cNvPr id="165" name="TextBox 164"/>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166" name="TextBox 165"/>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174" name="TextBox 173"/>
          <p:cNvSpPr txBox="1"/>
          <p:nvPr/>
        </p:nvSpPr>
        <p:spPr>
          <a:xfrm>
            <a:off x="11833524" y="25534203"/>
            <a:ext cx="8126246" cy="830997"/>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a:t>
            </a:r>
            <a:endParaRPr lang="en-US" altLang="zh-CN" sz="2400" dirty="0"/>
          </a:p>
        </p:txBody>
      </p:sp>
      <p:grpSp>
        <p:nvGrpSpPr>
          <p:cNvPr id="175" name="Group 174"/>
          <p:cNvGrpSpPr/>
          <p:nvPr/>
        </p:nvGrpSpPr>
        <p:grpSpPr>
          <a:xfrm>
            <a:off x="13662575" y="24376917"/>
            <a:ext cx="5331025" cy="997683"/>
            <a:chOff x="2660909" y="2534856"/>
            <a:chExt cx="4371605" cy="869835"/>
          </a:xfrm>
        </p:grpSpPr>
        <p:graphicFrame>
          <p:nvGraphicFramePr>
            <p:cNvPr id="176" name="对象 3"/>
            <p:cNvGraphicFramePr>
              <a:graphicFrameLocks noChangeAspect="1"/>
            </p:cNvGraphicFramePr>
            <p:nvPr>
              <p:extLst/>
            </p:nvPr>
          </p:nvGraphicFramePr>
          <p:xfrm>
            <a:off x="2660909" y="2534856"/>
            <a:ext cx="3709543" cy="579616"/>
          </p:xfrm>
          <a:graphic>
            <a:graphicData uri="http://schemas.openxmlformats.org/presentationml/2006/ole">
              <mc:AlternateContent xmlns:mc="http://schemas.openxmlformats.org/markup-compatibility/2006">
                <mc:Choice xmlns:v="urn:schemas-microsoft-com:vml" Requires="v">
                  <p:oleObj spid="_x0000_s3113" name="Equation" r:id="rId21" imgW="1625600" imgH="254000" progId="Equation.DSMT4">
                    <p:embed/>
                  </p:oleObj>
                </mc:Choice>
                <mc:Fallback>
                  <p:oleObj name="Equation" r:id="rId21" imgW="1625600" imgH="254000" progId="Equation.DSMT4">
                    <p:embed/>
                    <p:pic>
                      <p:nvPicPr>
                        <p:cNvPr id="0" name=""/>
                        <p:cNvPicPr/>
                        <p:nvPr/>
                      </p:nvPicPr>
                      <p:blipFill>
                        <a:blip r:embed="rId22"/>
                        <a:stretch>
                          <a:fillRect/>
                        </a:stretch>
                      </p:blipFill>
                      <p:spPr>
                        <a:xfrm>
                          <a:off x="2660909" y="2534856"/>
                          <a:ext cx="3709543" cy="579616"/>
                        </a:xfrm>
                        <a:prstGeom prst="rect">
                          <a:avLst/>
                        </a:prstGeom>
                      </p:spPr>
                    </p:pic>
                  </p:oleObj>
                </mc:Fallback>
              </mc:AlternateContent>
            </a:graphicData>
          </a:graphic>
        </p:graphicFrame>
        <p:sp>
          <p:nvSpPr>
            <p:cNvPr id="177" name="TextBox 176"/>
            <p:cNvSpPr txBox="1"/>
            <p:nvPr/>
          </p:nvSpPr>
          <p:spPr>
            <a:xfrm>
              <a:off x="3570856" y="3066137"/>
              <a:ext cx="3461658" cy="338554"/>
            </a:xfrm>
            <a:prstGeom prst="rect">
              <a:avLst/>
            </a:prstGeom>
            <a:noFill/>
          </p:spPr>
          <p:txBody>
            <a:bodyPr wrap="square" rtlCol="0">
              <a:spAutoFit/>
            </a:bodyPr>
            <a:lstStyle/>
            <a:p>
              <a:r>
                <a:rPr lang="en-US" sz="1600" dirty="0">
                  <a:solidFill>
                    <a:srgbClr val="FF0000"/>
                  </a:solidFill>
                </a:rPr>
                <a:t>condensation     coagulation</a:t>
              </a:r>
            </a:p>
          </p:txBody>
        </p:sp>
      </p:grpSp>
      <p:grpSp>
        <p:nvGrpSpPr>
          <p:cNvPr id="74" name="Group 73"/>
          <p:cNvGrpSpPr/>
          <p:nvPr/>
        </p:nvGrpSpPr>
        <p:grpSpPr>
          <a:xfrm>
            <a:off x="17838619" y="11353800"/>
            <a:ext cx="3094742" cy="2473439"/>
            <a:chOff x="5842896" y="1630112"/>
            <a:chExt cx="2351079" cy="1994177"/>
          </a:xfrm>
        </p:grpSpPr>
        <p:pic>
          <p:nvPicPr>
            <p:cNvPr id="75" name="Picture 74"/>
            <p:cNvPicPr>
              <a:picLocks noChangeAspect="1"/>
            </p:cNvPicPr>
            <p:nvPr/>
          </p:nvPicPr>
          <p:blipFill>
            <a:blip r:embed="rId23"/>
            <a:stretch>
              <a:fillRect/>
            </a:stretch>
          </p:blipFill>
          <p:spPr>
            <a:xfrm>
              <a:off x="5842896" y="1630112"/>
              <a:ext cx="2351078" cy="976602"/>
            </a:xfrm>
            <a:prstGeom prst="rect">
              <a:avLst/>
            </a:prstGeom>
          </p:spPr>
        </p:pic>
        <p:sp>
          <p:nvSpPr>
            <p:cNvPr id="76" name="Left Brace 75"/>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8" name="Picture 77"/>
            <p:cNvPicPr>
              <a:picLocks noChangeAspect="1"/>
            </p:cNvPicPr>
            <p:nvPr/>
          </p:nvPicPr>
          <p:blipFill>
            <a:blip r:embed="rId24"/>
            <a:stretch>
              <a:fillRect/>
            </a:stretch>
          </p:blipFill>
          <p:spPr>
            <a:xfrm>
              <a:off x="6493441" y="2976314"/>
              <a:ext cx="455334" cy="647975"/>
            </a:xfrm>
            <a:prstGeom prst="rect">
              <a:avLst/>
            </a:prstGeom>
          </p:spPr>
        </p:pic>
        <p:pic>
          <p:nvPicPr>
            <p:cNvPr id="79" name="Picture 78"/>
            <p:cNvPicPr>
              <a:picLocks noChangeAspect="1"/>
            </p:cNvPicPr>
            <p:nvPr/>
          </p:nvPicPr>
          <p:blipFill>
            <a:blip r:embed="rId25"/>
            <a:stretch>
              <a:fillRect/>
            </a:stretch>
          </p:blipFill>
          <p:spPr>
            <a:xfrm>
              <a:off x="7606142" y="2979093"/>
              <a:ext cx="432298" cy="631819"/>
            </a:xfrm>
            <a:prstGeom prst="rect">
              <a:avLst/>
            </a:prstGeom>
          </p:spPr>
        </p:pic>
      </p:grpSp>
      <p:sp>
        <p:nvSpPr>
          <p:cNvPr id="49" name="TextBox 48"/>
          <p:cNvSpPr txBox="1"/>
          <p:nvPr/>
        </p:nvSpPr>
        <p:spPr>
          <a:xfrm>
            <a:off x="39097548" y="6045621"/>
            <a:ext cx="3737984" cy="4893647"/>
          </a:xfrm>
          <a:prstGeom prst="rect">
            <a:avLst/>
          </a:prstGeom>
          <a:noFill/>
        </p:spPr>
        <p:txBody>
          <a:bodyPr wrap="square" rtlCol="0">
            <a:spAutoFit/>
          </a:bodyPr>
          <a:lstStyle/>
          <a:p>
            <a:pPr marL="285750" indent="-285750">
              <a:buFont typeface="Arial" charset="0"/>
              <a:buChar char="•"/>
            </a:pPr>
            <a:r>
              <a:rPr lang="en-US" altLang="zh-CN" sz="2400" dirty="0"/>
              <a:t>Condensation plays a dominating role</a:t>
            </a:r>
            <a:r>
              <a:rPr lang="en-US" altLang="zh-CN" sz="2400" dirty="0" smtClean="0"/>
              <a:t>.</a:t>
            </a:r>
          </a:p>
          <a:p>
            <a:pPr marL="285750" indent="-285750">
              <a:buFont typeface="Arial" charset="0"/>
              <a:buChar char="•"/>
            </a:pPr>
            <a:endParaRPr lang="en-US" altLang="zh-CN" sz="2400" dirty="0"/>
          </a:p>
          <a:p>
            <a:pPr marL="285750" indent="-285750">
              <a:buFont typeface="Arial" charset="0"/>
              <a:buChar char="•"/>
            </a:pPr>
            <a:r>
              <a:rPr lang="en-US" altLang="zh-CN" sz="2400" dirty="0"/>
              <a:t>Aging timescales range from less than one hour to several days</a:t>
            </a:r>
            <a:r>
              <a:rPr lang="en-US" altLang="zh-CN" sz="2400" dirty="0" smtClean="0"/>
              <a:t>.</a:t>
            </a:r>
          </a:p>
          <a:p>
            <a:pPr marL="285750" indent="-285750">
              <a:buFont typeface="Arial" charset="0"/>
              <a:buChar char="•"/>
            </a:pPr>
            <a:endParaRPr lang="en-US" altLang="zh-CN" sz="2400" dirty="0" smtClean="0"/>
          </a:p>
          <a:p>
            <a:pPr marL="285750" lvl="1" indent="-285750">
              <a:buFont typeface="Arial" charset="0"/>
              <a:buChar char="•"/>
            </a:pPr>
            <a:r>
              <a:rPr lang="en-US" altLang="zh-CN" sz="2400" dirty="0"/>
              <a:t>MAM4 aging timescales are broadly consistent with </a:t>
            </a:r>
            <a:r>
              <a:rPr lang="en-US" altLang="zh-CN" sz="2400" dirty="0" err="1"/>
              <a:t>PartMC</a:t>
            </a:r>
            <a:r>
              <a:rPr lang="en-US" altLang="zh-CN" sz="2400" dirty="0"/>
              <a:t> MOSAIC aging timescales.</a:t>
            </a:r>
          </a:p>
          <a:p>
            <a:pPr marL="285750" indent="-285750">
              <a:buFont typeface="Arial" charset="0"/>
              <a:buChar char="•"/>
            </a:pPr>
            <a:endParaRPr lang="en-US" altLang="zh-CN" sz="2400" dirty="0"/>
          </a:p>
          <a:p>
            <a:endParaRPr lang="en-US" sz="2400" dirty="0"/>
          </a:p>
        </p:txBody>
      </p:sp>
      <p:grpSp>
        <p:nvGrpSpPr>
          <p:cNvPr id="15" name="Group 14"/>
          <p:cNvGrpSpPr/>
          <p:nvPr/>
        </p:nvGrpSpPr>
        <p:grpSpPr>
          <a:xfrm>
            <a:off x="33666740" y="12931914"/>
            <a:ext cx="8769947" cy="5536706"/>
            <a:chOff x="21922248" y="14179334"/>
            <a:chExt cx="8769947" cy="5536706"/>
          </a:xfrm>
        </p:grpSpPr>
        <p:sp>
          <p:nvSpPr>
            <p:cNvPr id="22" name="TextBox 21"/>
            <p:cNvSpPr txBox="1"/>
            <p:nvPr/>
          </p:nvSpPr>
          <p:spPr>
            <a:xfrm>
              <a:off x="21922248" y="15679962"/>
              <a:ext cx="2400521" cy="2308324"/>
            </a:xfrm>
            <a:prstGeom prst="rect">
              <a:avLst/>
            </a:prstGeom>
            <a:noFill/>
            <a:ln>
              <a:solidFill>
                <a:srgbClr val="0070C0"/>
              </a:solidFill>
            </a:ln>
          </p:spPr>
          <p:txBody>
            <a:bodyPr wrap="square" rtlCol="0">
              <a:spAutoFit/>
            </a:bodyPr>
            <a:lstStyle/>
            <a:p>
              <a:r>
                <a:rPr lang="en-US" sz="2400" b="1" dirty="0" smtClean="0"/>
                <a:t>In </a:t>
              </a:r>
              <a:r>
                <a:rPr lang="en-US" sz="2400" b="1" dirty="0"/>
                <a:t>the Arctic</a:t>
              </a:r>
              <a:r>
                <a:rPr lang="en-US" sz="2400" b="1"/>
                <a:t>: </a:t>
              </a:r>
              <a:endParaRPr lang="en-US" sz="2400" b="1"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38" name="Group 37"/>
            <p:cNvGrpSpPr/>
            <p:nvPr/>
          </p:nvGrpSpPr>
          <p:grpSpPr>
            <a:xfrm>
              <a:off x="25045510" y="14811020"/>
              <a:ext cx="5646685" cy="4905020"/>
              <a:chOff x="24680088" y="14630400"/>
              <a:chExt cx="5405203" cy="4905020"/>
            </a:xfrm>
          </p:grpSpPr>
          <p:grpSp>
            <p:nvGrpSpPr>
              <p:cNvPr id="28" name="Group 27"/>
              <p:cNvGrpSpPr/>
              <p:nvPr/>
            </p:nvGrpSpPr>
            <p:grpSpPr>
              <a:xfrm>
                <a:off x="24680088" y="14630400"/>
                <a:ext cx="5405203" cy="4905020"/>
                <a:chOff x="26612878" y="14626663"/>
                <a:chExt cx="5405203" cy="4905020"/>
              </a:xfrm>
            </p:grpSpPr>
            <p:pic>
              <p:nvPicPr>
                <p:cNvPr id="18" name="Picture 17"/>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6612878" y="14626663"/>
                  <a:ext cx="5405203" cy="4905020"/>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16" name="TextBox 115"/>
              <p:cNvSpPr txBox="1"/>
              <p:nvPr/>
            </p:nvSpPr>
            <p:spPr>
              <a:xfrm>
                <a:off x="27736800" y="18059400"/>
                <a:ext cx="668666" cy="338554"/>
              </a:xfrm>
              <a:prstGeom prst="rect">
                <a:avLst/>
              </a:prstGeom>
              <a:noFill/>
            </p:spPr>
            <p:txBody>
              <a:bodyPr wrap="square" rtlCol="0">
                <a:spAutoFit/>
              </a:bodyPr>
              <a:lstStyle/>
              <a:p>
                <a:r>
                  <a:rPr lang="en-US" sz="1600" dirty="0"/>
                  <a:t>%</a:t>
                </a:r>
              </a:p>
            </p:txBody>
          </p:sp>
        </p:grpSp>
        <p:cxnSp>
          <p:nvCxnSpPr>
            <p:cNvPr id="24" name="Straight Arrow Connector 23"/>
            <p:cNvCxnSpPr/>
            <p:nvPr/>
          </p:nvCxnSpPr>
          <p:spPr>
            <a:xfrm flipH="1" flipV="1">
              <a:off x="24268335" y="17183922"/>
              <a:ext cx="3514467" cy="383974"/>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34" name="TextBox 133"/>
            <p:cNvSpPr txBox="1"/>
            <p:nvPr/>
          </p:nvSpPr>
          <p:spPr>
            <a:xfrm>
              <a:off x="25095044" y="14179334"/>
              <a:ext cx="5079487" cy="707886"/>
            </a:xfrm>
            <a:prstGeom prst="rect">
              <a:avLst/>
            </a:prstGeom>
            <a:noFill/>
          </p:spPr>
          <p:txBody>
            <a:bodyPr wrap="square" rtlCol="0">
              <a:spAutoFit/>
            </a:bodyPr>
            <a:lstStyle/>
            <a:p>
              <a:pPr algn="ctr"/>
              <a:r>
                <a:rPr lang="en-US" sz="2000" b="1" dirty="0"/>
                <a:t>BC </a:t>
              </a:r>
              <a:r>
                <a:rPr lang="en-US" sz="2000" b="1" dirty="0" smtClean="0"/>
                <a:t>Ratio in </a:t>
              </a:r>
              <a:r>
                <a:rPr lang="en-US" sz="2000" b="1" dirty="0" err="1" smtClean="0"/>
                <a:t>CAMChem</a:t>
              </a:r>
              <a:r>
                <a:rPr lang="en-US" sz="2000" b="1" dirty="0" smtClean="0"/>
                <a:t> </a:t>
              </a:r>
            </a:p>
            <a:p>
              <a:pPr algn="ctr"/>
              <a:r>
                <a:rPr lang="en-US" sz="2000" b="1" dirty="0" smtClean="0"/>
                <a:t>(BC in Accumulation Mode/Total BC)</a:t>
              </a:r>
              <a:endParaRPr lang="en-US" sz="2000" b="1" dirty="0"/>
            </a:p>
          </p:txBody>
        </p:sp>
      </p:grpSp>
      <p:grpSp>
        <p:nvGrpSpPr>
          <p:cNvPr id="16" name="Group 15"/>
          <p:cNvGrpSpPr/>
          <p:nvPr/>
        </p:nvGrpSpPr>
        <p:grpSpPr>
          <a:xfrm>
            <a:off x="33208021" y="18821400"/>
            <a:ext cx="5558521" cy="6781982"/>
            <a:chOff x="28577348" y="14217919"/>
            <a:chExt cx="5560252" cy="6903377"/>
          </a:xfrm>
        </p:grpSpPr>
        <p:grpSp>
          <p:nvGrpSpPr>
            <p:cNvPr id="149" name="Group 148"/>
            <p:cNvGrpSpPr/>
            <p:nvPr/>
          </p:nvGrpSpPr>
          <p:grpSpPr>
            <a:xfrm>
              <a:off x="28577348" y="14649091"/>
              <a:ext cx="5560252" cy="6472205"/>
              <a:chOff x="28577348" y="14649091"/>
              <a:chExt cx="5560252" cy="6472205"/>
            </a:xfrm>
          </p:grpSpPr>
          <p:sp>
            <p:nvSpPr>
              <p:cNvPr id="150" name="TextBox 149"/>
              <p:cNvSpPr txBox="1"/>
              <p:nvPr/>
            </p:nvSpPr>
            <p:spPr>
              <a:xfrm>
                <a:off x="29774939" y="19797856"/>
                <a:ext cx="3793420" cy="1323440"/>
              </a:xfrm>
              <a:prstGeom prst="rect">
                <a:avLst/>
              </a:prstGeom>
              <a:noFill/>
              <a:ln w="12700">
                <a:solidFill>
                  <a:srgbClr val="DE6225"/>
                </a:solidFill>
              </a:ln>
            </p:spPr>
            <p:txBody>
              <a:bodyPr wrap="square" rtlCol="0">
                <a:spAutoFit/>
              </a:bodyPr>
              <a:lstStyle/>
              <a:p>
                <a:r>
                  <a:rPr lang="en-US" sz="2000" dirty="0"/>
                  <a:t>SP2 can capture most of </a:t>
                </a:r>
                <a:r>
                  <a:rPr lang="en-US" sz="2000" dirty="0" smtClean="0"/>
                  <a:t>BC in accumulation mode (internally mixed) when </a:t>
                </a:r>
                <a:r>
                  <a:rPr lang="en-US" sz="2000" dirty="0"/>
                  <a:t>it </a:t>
                </a:r>
                <a:r>
                  <a:rPr lang="en-US" sz="2000" dirty="0" smtClean="0"/>
                  <a:t>is close </a:t>
                </a:r>
                <a:r>
                  <a:rPr lang="en-US" sz="2000" dirty="0"/>
                  <a:t>to source </a:t>
                </a:r>
                <a:r>
                  <a:rPr lang="en-US" sz="2000" dirty="0" smtClean="0"/>
                  <a:t>regions.</a:t>
                </a:r>
                <a:endParaRPr lang="en-US" sz="2000" dirty="0"/>
              </a:p>
            </p:txBody>
          </p:sp>
          <p:grpSp>
            <p:nvGrpSpPr>
              <p:cNvPr id="151" name="Group 150"/>
              <p:cNvGrpSpPr/>
              <p:nvPr/>
            </p:nvGrpSpPr>
            <p:grpSpPr>
              <a:xfrm>
                <a:off x="28577348" y="14649091"/>
                <a:ext cx="5560252" cy="5010509"/>
                <a:chOff x="35506643" y="13634406"/>
                <a:chExt cx="7073900" cy="6527800"/>
              </a:xfrm>
            </p:grpSpPr>
            <p:pic>
              <p:nvPicPr>
                <p:cNvPr id="157" name="Picture 156"/>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35506643" y="13634406"/>
                  <a:ext cx="7073900" cy="6527800"/>
                </a:xfrm>
                <a:prstGeom prst="rect">
                  <a:avLst/>
                </a:prstGeom>
              </p:spPr>
            </p:pic>
            <p:sp>
              <p:nvSpPr>
                <p:cNvPr id="159" name="TextBox 158"/>
                <p:cNvSpPr txBox="1"/>
                <p:nvPr/>
              </p:nvSpPr>
              <p:spPr>
                <a:xfrm>
                  <a:off x="36232672" y="16112875"/>
                  <a:ext cx="3804542" cy="521272"/>
                </a:xfrm>
                <a:prstGeom prst="rect">
                  <a:avLst/>
                </a:prstGeom>
                <a:noFill/>
              </p:spPr>
              <p:txBody>
                <a:bodyPr wrap="square" rtlCol="0">
                  <a:spAutoFit/>
                </a:bodyPr>
                <a:lstStyle/>
                <a:p>
                  <a:r>
                    <a:rPr lang="en-US" sz="2000" b="1" dirty="0" smtClean="0"/>
                    <a:t>Primary Carbon Mode</a:t>
                  </a:r>
                  <a:endParaRPr lang="en-US" sz="2000" b="1" dirty="0"/>
                </a:p>
              </p:txBody>
            </p:sp>
            <p:sp>
              <p:nvSpPr>
                <p:cNvPr id="161" name="TextBox 160"/>
                <p:cNvSpPr txBox="1"/>
                <p:nvPr/>
              </p:nvSpPr>
              <p:spPr>
                <a:xfrm>
                  <a:off x="36182261" y="19045284"/>
                  <a:ext cx="4483148" cy="521272"/>
                </a:xfrm>
                <a:prstGeom prst="rect">
                  <a:avLst/>
                </a:prstGeom>
                <a:noFill/>
              </p:spPr>
              <p:txBody>
                <a:bodyPr wrap="square" rtlCol="0">
                  <a:spAutoFit/>
                </a:bodyPr>
                <a:lstStyle/>
                <a:p>
                  <a:r>
                    <a:rPr lang="en-US" sz="2000" b="1" dirty="0" smtClean="0"/>
                    <a:t>Accumulation Mode</a:t>
                  </a:r>
                  <a:endParaRPr lang="en-US" sz="2000" b="1" dirty="0"/>
                </a:p>
              </p:txBody>
            </p:sp>
          </p:grpSp>
          <p:cxnSp>
            <p:nvCxnSpPr>
              <p:cNvPr id="156" name="Straight Arrow Connector 155"/>
              <p:cNvCxnSpPr/>
              <p:nvPr/>
            </p:nvCxnSpPr>
            <p:spPr>
              <a:xfrm flipH="1">
                <a:off x="31651693" y="17921073"/>
                <a:ext cx="616479" cy="1702836"/>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sp>
          <p:nvSpPr>
            <p:cNvPr id="148" name="TextBox 147"/>
            <p:cNvSpPr txBox="1"/>
            <p:nvPr/>
          </p:nvSpPr>
          <p:spPr>
            <a:xfrm>
              <a:off x="28797440" y="14217919"/>
              <a:ext cx="4770919" cy="720557"/>
            </a:xfrm>
            <a:prstGeom prst="rect">
              <a:avLst/>
            </a:prstGeom>
            <a:noFill/>
          </p:spPr>
          <p:txBody>
            <a:bodyPr wrap="square" rtlCol="0">
              <a:spAutoFit/>
            </a:bodyPr>
            <a:lstStyle/>
            <a:p>
              <a:r>
                <a:rPr lang="en-US" sz="2000" b="1" dirty="0"/>
                <a:t>BC </a:t>
              </a:r>
              <a:r>
                <a:rPr lang="en-US" sz="2000" b="1" dirty="0" smtClean="0"/>
                <a:t>Volume </a:t>
              </a:r>
              <a:r>
                <a:rPr lang="en-US" sz="2000" b="1" dirty="0"/>
                <a:t>Fraction within </a:t>
              </a:r>
              <a:r>
                <a:rPr lang="en-US" sz="2000" b="1" dirty="0" smtClean="0"/>
                <a:t>SP2 Size Range (90 - 400nm)</a:t>
              </a:r>
              <a:endParaRPr lang="en-US" sz="2000" b="1" dirty="0"/>
            </a:p>
          </p:txBody>
        </p:sp>
      </p:grpSp>
      <p:grpSp>
        <p:nvGrpSpPr>
          <p:cNvPr id="137" name="Group 136"/>
          <p:cNvGrpSpPr/>
          <p:nvPr/>
        </p:nvGrpSpPr>
        <p:grpSpPr>
          <a:xfrm>
            <a:off x="37795200" y="18839797"/>
            <a:ext cx="5388540" cy="6475372"/>
            <a:chOff x="37230411" y="14325012"/>
            <a:chExt cx="5441589" cy="6531580"/>
          </a:xfrm>
        </p:grpSpPr>
        <p:grpSp>
          <p:nvGrpSpPr>
            <p:cNvPr id="138" name="Group 137"/>
            <p:cNvGrpSpPr/>
            <p:nvPr/>
          </p:nvGrpSpPr>
          <p:grpSpPr>
            <a:xfrm>
              <a:off x="37230411" y="14746958"/>
              <a:ext cx="5441589" cy="4996192"/>
              <a:chOff x="35858811" y="14446414"/>
              <a:chExt cx="5441589" cy="4996192"/>
            </a:xfrm>
          </p:grpSpPr>
          <p:pic>
            <p:nvPicPr>
              <p:cNvPr id="144" name="Picture 143"/>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35858811" y="14446414"/>
                <a:ext cx="5441589" cy="4996192"/>
              </a:xfrm>
              <a:prstGeom prst="rect">
                <a:avLst/>
              </a:prstGeom>
            </p:spPr>
          </p:pic>
          <p:sp>
            <p:nvSpPr>
              <p:cNvPr id="145" name="TextBox 144"/>
              <p:cNvSpPr txBox="1"/>
              <p:nvPr/>
            </p:nvSpPr>
            <p:spPr>
              <a:xfrm>
                <a:off x="36460201" y="16280924"/>
                <a:ext cx="3276600" cy="400110"/>
              </a:xfrm>
              <a:prstGeom prst="rect">
                <a:avLst/>
              </a:prstGeom>
              <a:noFill/>
            </p:spPr>
            <p:txBody>
              <a:bodyPr wrap="square" rtlCol="0">
                <a:spAutoFit/>
              </a:bodyPr>
              <a:lstStyle/>
              <a:p>
                <a:r>
                  <a:rPr lang="en-US" sz="2000" b="1" dirty="0" smtClean="0"/>
                  <a:t>Primary Carbon Mode</a:t>
                </a:r>
                <a:endParaRPr lang="en-US" sz="2000" b="1" dirty="0"/>
              </a:p>
            </p:txBody>
          </p:sp>
          <p:sp>
            <p:nvSpPr>
              <p:cNvPr id="147" name="TextBox 146"/>
              <p:cNvSpPr txBox="1"/>
              <p:nvPr/>
            </p:nvSpPr>
            <p:spPr>
              <a:xfrm>
                <a:off x="36460201" y="18587372"/>
                <a:ext cx="3276600" cy="400110"/>
              </a:xfrm>
              <a:prstGeom prst="rect">
                <a:avLst/>
              </a:prstGeom>
              <a:noFill/>
            </p:spPr>
            <p:txBody>
              <a:bodyPr wrap="square" rtlCol="0">
                <a:spAutoFit/>
              </a:bodyPr>
              <a:lstStyle/>
              <a:p>
                <a:r>
                  <a:rPr lang="en-US" sz="2000" b="1" dirty="0" smtClean="0"/>
                  <a:t>Accumulation Mode</a:t>
                </a:r>
                <a:endParaRPr lang="en-US" sz="2000" b="1" dirty="0"/>
              </a:p>
            </p:txBody>
          </p:sp>
        </p:grpSp>
        <p:sp>
          <p:nvSpPr>
            <p:cNvPr id="139" name="TextBox 138"/>
            <p:cNvSpPr txBox="1"/>
            <p:nvPr/>
          </p:nvSpPr>
          <p:spPr>
            <a:xfrm>
              <a:off x="37421901" y="14325012"/>
              <a:ext cx="4628190" cy="400110"/>
            </a:xfrm>
            <a:prstGeom prst="rect">
              <a:avLst/>
            </a:prstGeom>
            <a:noFill/>
          </p:spPr>
          <p:txBody>
            <a:bodyPr wrap="none" rtlCol="0">
              <a:spAutoFit/>
            </a:bodyPr>
            <a:lstStyle/>
            <a:p>
              <a:r>
                <a:rPr lang="en-US" sz="2000" b="1" dirty="0"/>
                <a:t>M</a:t>
              </a:r>
              <a:r>
                <a:rPr lang="en-US" sz="2000" b="1" dirty="0" smtClean="0"/>
                <a:t>ixing State of BC </a:t>
              </a:r>
              <a:r>
                <a:rPr lang="en-US" sz="2000" b="1" dirty="0"/>
                <a:t>O</a:t>
              </a:r>
              <a:r>
                <a:rPr lang="en-US" sz="2000" b="1" dirty="0" smtClean="0"/>
                <a:t>bserved by SP2</a:t>
              </a:r>
              <a:endParaRPr lang="en-US" sz="2000" b="1" dirty="0"/>
            </a:p>
          </p:txBody>
        </p:sp>
        <p:sp>
          <p:nvSpPr>
            <p:cNvPr id="140" name="TextBox 139"/>
            <p:cNvSpPr txBox="1"/>
            <p:nvPr/>
          </p:nvSpPr>
          <p:spPr>
            <a:xfrm>
              <a:off x="38304048" y="19832113"/>
              <a:ext cx="3436782" cy="1024479"/>
            </a:xfrm>
            <a:prstGeom prst="rect">
              <a:avLst/>
            </a:prstGeom>
            <a:noFill/>
            <a:ln w="12700">
              <a:solidFill>
                <a:srgbClr val="DE6225"/>
              </a:solidFill>
            </a:ln>
          </p:spPr>
          <p:txBody>
            <a:bodyPr wrap="square" rtlCol="0">
              <a:spAutoFit/>
            </a:bodyPr>
            <a:lstStyle/>
            <a:p>
              <a:r>
                <a:rPr lang="en-US" sz="2000" dirty="0" smtClean="0"/>
                <a:t>Most </a:t>
              </a:r>
              <a:r>
                <a:rPr lang="en-US" sz="2000" dirty="0"/>
                <a:t>of </a:t>
              </a:r>
              <a:r>
                <a:rPr lang="en-US" sz="2000" dirty="0" smtClean="0"/>
                <a:t>BC detected by SP2 measurements is externally mixed</a:t>
              </a:r>
              <a:r>
                <a:rPr lang="en-US" sz="2000" dirty="0"/>
                <a:t> </a:t>
              </a:r>
              <a:r>
                <a:rPr lang="en-US" sz="2000" dirty="0" smtClean="0"/>
                <a:t>in Arctic region.</a:t>
              </a:r>
              <a:endParaRPr lang="en-US" sz="2000" dirty="0"/>
            </a:p>
          </p:txBody>
        </p:sp>
        <p:cxnSp>
          <p:nvCxnSpPr>
            <p:cNvPr id="141" name="Straight Arrow Connector 140"/>
            <p:cNvCxnSpPr>
              <a:endCxn id="140" idx="0"/>
            </p:cNvCxnSpPr>
            <p:nvPr/>
          </p:nvCxnSpPr>
          <p:spPr>
            <a:xfrm>
              <a:off x="40004906" y="15291235"/>
              <a:ext cx="17533" cy="4540878"/>
            </a:xfrm>
            <a:prstGeom prst="straightConnector1">
              <a:avLst/>
            </a:prstGeom>
            <a:ln w="31750">
              <a:solidFill>
                <a:srgbClr val="DE6225"/>
              </a:solidFill>
              <a:tailEnd type="triangle"/>
            </a:ln>
          </p:spPr>
          <p:style>
            <a:lnRef idx="1">
              <a:schemeClr val="accent6"/>
            </a:lnRef>
            <a:fillRef idx="0">
              <a:schemeClr val="accent6"/>
            </a:fillRef>
            <a:effectRef idx="0">
              <a:schemeClr val="accent6"/>
            </a:effectRef>
            <a:fontRef idx="minor">
              <a:schemeClr val="tx1"/>
            </a:fontRef>
          </p:style>
        </p:cxnSp>
      </p:grpSp>
      <p:grpSp>
        <p:nvGrpSpPr>
          <p:cNvPr id="29" name="Group 28"/>
          <p:cNvGrpSpPr/>
          <p:nvPr/>
        </p:nvGrpSpPr>
        <p:grpSpPr>
          <a:xfrm>
            <a:off x="33469217" y="5260825"/>
            <a:ext cx="5755846" cy="6483606"/>
            <a:chOff x="33469217" y="5260825"/>
            <a:chExt cx="5755846" cy="6483606"/>
          </a:xfrm>
        </p:grpSpPr>
        <p:pic>
          <p:nvPicPr>
            <p:cNvPr id="23" name="Picture 22"/>
            <p:cNvPicPr>
              <a:picLocks noChangeAspect="1"/>
            </p:cNvPicPr>
            <p:nvPr/>
          </p:nvPicPr>
          <p:blipFill>
            <a:blip r:embed="rId29"/>
            <a:stretch>
              <a:fillRect/>
            </a:stretch>
          </p:blipFill>
          <p:spPr>
            <a:xfrm>
              <a:off x="33469217" y="5260825"/>
              <a:ext cx="5755846" cy="6483606"/>
            </a:xfrm>
            <a:prstGeom prst="rect">
              <a:avLst/>
            </a:prstGeom>
          </p:spPr>
        </p:pic>
        <p:grpSp>
          <p:nvGrpSpPr>
            <p:cNvPr id="162" name="Group 161"/>
            <p:cNvGrpSpPr/>
            <p:nvPr/>
          </p:nvGrpSpPr>
          <p:grpSpPr>
            <a:xfrm>
              <a:off x="34797509" y="5470299"/>
              <a:ext cx="4241929" cy="3648522"/>
              <a:chOff x="32848926" y="21573659"/>
              <a:chExt cx="4571401" cy="4267523"/>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48926" y="25373190"/>
                <a:ext cx="1374439" cy="467992"/>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17763" y="2538095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graphicFrame>
        <p:nvGraphicFramePr>
          <p:cNvPr id="153" name="Content Placeholder 3"/>
          <p:cNvGraphicFramePr>
            <a:graphicFrameLocks/>
          </p:cNvGraphicFramePr>
          <p:nvPr>
            <p:extLst>
              <p:ext uri="{D42A27DB-BD31-4B8C-83A1-F6EECF244321}">
                <p14:modId xmlns:p14="http://schemas.microsoft.com/office/powerpoint/2010/main" val="34578666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986437271"/>
              </p:ext>
            </p:extLst>
          </p:nvPr>
        </p:nvGraphicFramePr>
        <p:xfrm>
          <a:off x="838200" y="11082864"/>
          <a:ext cx="9446527" cy="6248290"/>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graphicFrame>
        <p:nvGraphicFramePr>
          <p:cNvPr id="179" name="Content Placeholder 3"/>
          <p:cNvGraphicFramePr>
            <a:graphicFrameLocks/>
          </p:cNvGraphicFramePr>
          <p:nvPr>
            <p:extLst>
              <p:ext uri="{D42A27DB-BD31-4B8C-83A1-F6EECF244321}">
                <p14:modId xmlns:p14="http://schemas.microsoft.com/office/powerpoint/2010/main" val="1659861792"/>
              </p:ext>
            </p:extLst>
          </p:nvPr>
        </p:nvGraphicFramePr>
        <p:xfrm>
          <a:off x="984819" y="16028194"/>
          <a:ext cx="9528739" cy="6679406"/>
        </p:xfrm>
        <a:graphic>
          <a:graphicData uri="http://schemas.openxmlformats.org/drawingml/2006/diagram">
            <dgm:relIds xmlns:dgm="http://schemas.openxmlformats.org/drawingml/2006/diagram" xmlns:r="http://schemas.openxmlformats.org/officeDocument/2006/relationships" r:dm="rId40" r:lo="rId41" r:qs="rId42" r:cs="rId43"/>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682976441"/>
              </p:ext>
            </p:extLst>
          </p:nvPr>
        </p:nvGraphicFramePr>
        <p:xfrm>
          <a:off x="742081" y="21734710"/>
          <a:ext cx="9992035" cy="7013405"/>
        </p:xfrm>
        <a:graphic>
          <a:graphicData uri="http://schemas.openxmlformats.org/drawingml/2006/diagram">
            <dgm:relIds xmlns:dgm="http://schemas.openxmlformats.org/drawingml/2006/diagram" xmlns:r="http://schemas.openxmlformats.org/officeDocument/2006/relationships" r:dm="rId45" r:lo="rId46" r:qs="rId47" r:cs="rId48"/>
          </a:graphicData>
        </a:graphic>
      </p:graphicFrame>
    </p:spTree>
    <p:extLst>
      <p:ext uri="{BB962C8B-B14F-4D97-AF65-F5344CB8AC3E}">
        <p14:creationId xmlns:p14="http://schemas.microsoft.com/office/powerpoint/2010/main" val="175900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038600"/>
            <a:ext cx="43891200" cy="28879800"/>
          </a:xfrm>
          <a:prstGeom prst="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p:spPr>
        <p:style>
          <a:lnRef idx="0">
            <a:schemeClr val="accent2"/>
          </a:lnRef>
          <a:fillRef idx="1002">
            <a:schemeClr val="dk2"/>
          </a:fillRef>
          <a:effectRef idx="3">
            <a:schemeClr val="accent2"/>
          </a:effectRef>
          <a:fontRef idx="minor">
            <a:schemeClr val="lt1"/>
          </a:fontRef>
        </p:style>
        <p:txBody>
          <a:bodyPr rtlCol="0" anchor="ctr"/>
          <a:lstStyle/>
          <a:p>
            <a:pPr algn="ctr"/>
            <a:endParaRPr lang="en-US" dirty="0"/>
          </a:p>
        </p:txBody>
      </p:sp>
      <p:sp>
        <p:nvSpPr>
          <p:cNvPr id="7" name="Rectangle 35"/>
          <p:cNvSpPr>
            <a:spLocks noChangeArrowheads="1"/>
          </p:cNvSpPr>
          <p:nvPr/>
        </p:nvSpPr>
        <p:spPr bwMode="auto">
          <a:xfrm>
            <a:off x="685336" y="26046145"/>
            <a:ext cx="9992879" cy="60546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Conclusions</a:t>
            </a:r>
            <a:endParaRPr lang="en-GB" altLang="en-US" sz="4000" b="1" dirty="0">
              <a:solidFill>
                <a:srgbClr val="131F33"/>
              </a:solidFill>
            </a:endParaRPr>
          </a:p>
          <a:p>
            <a:pPr eaLnBrk="1" hangingPunct="1"/>
            <a:endParaRPr lang="en-US" altLang="en-US" sz="2800" dirty="0" smtClean="0"/>
          </a:p>
          <a:p>
            <a:pPr marL="457200" lvl="1" indent="-457200" algn="just" eaLnBrk="1" hangingPunct="1">
              <a:buFont typeface="Arial" charset="0"/>
              <a:buChar char="•"/>
            </a:pPr>
            <a:r>
              <a:rPr lang="en-US" sz="2800" dirty="0"/>
              <a:t>Simulated BC vertical profiles and direct radiative forcing in the Arctic are </a:t>
            </a:r>
            <a:r>
              <a:rPr lang="en-US" sz="2800" dirty="0" smtClean="0"/>
              <a:t>sensitive </a:t>
            </a:r>
            <a:r>
              <a:rPr lang="en-US" sz="2800" dirty="0"/>
              <a:t>to </a:t>
            </a:r>
            <a:r>
              <a:rPr lang="en-US" sz="2800" dirty="0" smtClean="0"/>
              <a:t>the choices </a:t>
            </a:r>
            <a:r>
              <a:rPr lang="en-US" sz="2800" dirty="0"/>
              <a:t>of aging criterion. </a:t>
            </a:r>
            <a:endParaRPr lang="en-US" altLang="zh-CN" sz="2800" dirty="0"/>
          </a:p>
          <a:p>
            <a:pPr marL="457200" lvl="1" indent="-457200" algn="just" eaLnBrk="1" hangingPunct="1">
              <a:buFont typeface="Arial" charset="0"/>
              <a:buChar char="•"/>
            </a:pPr>
            <a:r>
              <a:rPr lang="en-US" altLang="zh-CN" sz="2800" dirty="0"/>
              <a:t>Aging timescales range from less than one hour to several </a:t>
            </a:r>
            <a:r>
              <a:rPr lang="en-US" altLang="zh-CN" sz="2800" dirty="0" smtClean="0"/>
              <a:t>days.</a:t>
            </a:r>
            <a:endParaRPr lang="en-US" sz="2800" dirty="0" smtClean="0"/>
          </a:p>
          <a:p>
            <a:pPr marL="457200" lvl="1" indent="-457200" algn="just" eaLnBrk="1" hangingPunct="1">
              <a:buFont typeface="Arial" charset="0"/>
              <a:buChar char="•"/>
            </a:pPr>
            <a:r>
              <a:rPr lang="en-US" altLang="zh-CN" sz="2800" dirty="0" smtClean="0"/>
              <a:t>Condensation </a:t>
            </a:r>
            <a:r>
              <a:rPr lang="en-US" altLang="zh-CN" sz="2800" dirty="0"/>
              <a:t>of SOA and sulfate plays a dominating </a:t>
            </a:r>
            <a:r>
              <a:rPr lang="en-US" altLang="zh-CN" sz="2800" dirty="0" smtClean="0"/>
              <a:t>role </a:t>
            </a:r>
            <a:r>
              <a:rPr lang="en-US" altLang="zh-CN" sz="2800" dirty="0"/>
              <a:t>in BC </a:t>
            </a:r>
            <a:r>
              <a:rPr lang="en-US" altLang="zh-CN" sz="2800" dirty="0" smtClean="0"/>
              <a:t>aging, compared with coagulation.</a:t>
            </a:r>
            <a:endParaRPr lang="en-US" altLang="zh-CN" sz="2800" dirty="0"/>
          </a:p>
          <a:p>
            <a:pPr marL="457200" lvl="1" indent="-457200" algn="just" eaLnBrk="1" hangingPunct="1">
              <a:buFont typeface="Arial" charset="0"/>
              <a:buChar char="•"/>
            </a:pPr>
            <a:r>
              <a:rPr lang="en-US" altLang="zh-CN" sz="2800" dirty="0" smtClean="0"/>
              <a:t>MAM4 </a:t>
            </a:r>
            <a:r>
              <a:rPr lang="en-US" altLang="zh-CN" sz="2800" dirty="0"/>
              <a:t>aging timescales are broadly consistent with </a:t>
            </a:r>
            <a:r>
              <a:rPr lang="en-US" altLang="zh-CN" sz="2800" dirty="0" err="1"/>
              <a:t>PartMC</a:t>
            </a:r>
            <a:r>
              <a:rPr lang="en-US" altLang="zh-CN" sz="2800" dirty="0"/>
              <a:t> MOSAIC aging timescales.</a:t>
            </a:r>
          </a:p>
          <a:p>
            <a:pPr eaLnBrk="1" hangingPunct="1"/>
            <a:endParaRPr lang="en-US" altLang="en-US" sz="2800" dirty="0" smtClean="0"/>
          </a:p>
        </p:txBody>
      </p:sp>
      <p:sp>
        <p:nvSpPr>
          <p:cNvPr id="9" name="Rectangle 49"/>
          <p:cNvSpPr>
            <a:spLocks noChangeArrowheads="1"/>
          </p:cNvSpPr>
          <p:nvPr/>
        </p:nvSpPr>
        <p:spPr bwMode="auto">
          <a:xfrm>
            <a:off x="685799" y="5181600"/>
            <a:ext cx="10058400" cy="2013356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just" eaLnBrk="1" hangingPunct="1">
              <a:spcBef>
                <a:spcPct val="50000"/>
              </a:spcBef>
            </a:pPr>
            <a:r>
              <a:rPr lang="en-GB" altLang="en-US" sz="4000" b="1" u="sng" dirty="0" smtClean="0">
                <a:solidFill>
                  <a:schemeClr val="accent1"/>
                </a:solidFill>
              </a:rPr>
              <a:t>Introduction</a:t>
            </a:r>
            <a:endParaRPr lang="en-GB" altLang="en-US" sz="4000" b="1" u="sng" dirty="0">
              <a:solidFill>
                <a:schemeClr val="accent1"/>
              </a:solidFill>
            </a:endParaRPr>
          </a:p>
          <a:p>
            <a:pPr algn="just" eaLnBrk="1" hangingPunct="1"/>
            <a:endParaRPr lang="en-US" sz="2800" dirty="0" smtClean="0"/>
          </a:p>
          <a:p>
            <a:pPr algn="just" eaLnBrk="1" hangingPunct="1"/>
            <a:endParaRPr lang="en-US" sz="2800" dirty="0" smtClean="0"/>
          </a:p>
        </p:txBody>
      </p:sp>
      <p:sp>
        <p:nvSpPr>
          <p:cNvPr id="10" name="Rectangle 6"/>
          <p:cNvSpPr>
            <a:spLocks noChangeArrowheads="1"/>
          </p:cNvSpPr>
          <p:nvPr/>
        </p:nvSpPr>
        <p:spPr bwMode="auto">
          <a:xfrm>
            <a:off x="11506200" y="5181599"/>
            <a:ext cx="10058400" cy="269192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marL="381000" indent="-381000"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Method</a:t>
            </a:r>
            <a:endParaRPr lang="en-GB" altLang="en-US" sz="4000" b="1" dirty="0" smtClean="0">
              <a:solidFill>
                <a:srgbClr val="131F33"/>
              </a:solidFill>
            </a:endParaRPr>
          </a:p>
          <a:p>
            <a:pPr eaLnBrk="1" hangingPunct="1"/>
            <a:endParaRPr lang="en-US" altLang="en-US" sz="2800" b="1" dirty="0" smtClean="0"/>
          </a:p>
          <a:p>
            <a:r>
              <a:rPr lang="en-US" altLang="en-US" sz="2800" b="1" dirty="0" smtClean="0">
                <a:latin typeface="Georgia" charset="0"/>
                <a:ea typeface="Georgia" charset="0"/>
                <a:cs typeface="Georgia" charset="0"/>
              </a:rPr>
              <a:t>Model Specifications</a:t>
            </a:r>
            <a:endParaRPr lang="en-US" sz="2800" b="1" dirty="0">
              <a:latin typeface="Georgia" charset="0"/>
              <a:ea typeface="Georgia" charset="0"/>
              <a:cs typeface="Georgia" charset="0"/>
            </a:endParaRPr>
          </a:p>
          <a:p>
            <a:endParaRPr lang="en-US" altLang="en-US" sz="2800" b="1" dirty="0" smtClean="0">
              <a:ea typeface="Arial" charset="0"/>
              <a:cs typeface="Arial" charset="0"/>
            </a:endParaRPr>
          </a:p>
          <a:p>
            <a:endParaRPr lang="en-US" altLang="en-US" sz="2800" b="1" dirty="0" smtClean="0">
              <a:ea typeface="Arial" charset="0"/>
              <a:cs typeface="Arial" charset="0"/>
            </a:endParaRPr>
          </a:p>
          <a:p>
            <a:endParaRPr lang="en-US" altLang="en-US" sz="2800" b="1" dirty="0">
              <a:ea typeface="Arial" charset="0"/>
              <a:cs typeface="Arial" charset="0"/>
            </a:endParaRPr>
          </a:p>
          <a:p>
            <a:endParaRPr lang="en-US" altLang="en-US" sz="2800" b="1" dirty="0" smtClean="0">
              <a:latin typeface="Georgia" charset="0"/>
              <a:ea typeface="Georgia" charset="0"/>
              <a:cs typeface="Georgia" charset="0"/>
            </a:endParaRPr>
          </a:p>
          <a:p>
            <a:r>
              <a:rPr lang="en-US" altLang="en-US" sz="2800" b="1" dirty="0" smtClean="0">
                <a:latin typeface="Georgia" charset="0"/>
                <a:ea typeface="Georgia" charset="0"/>
                <a:cs typeface="Georgia" charset="0"/>
              </a:rPr>
              <a:t>Modal </a:t>
            </a:r>
            <a:r>
              <a:rPr lang="en-US" altLang="en-US" sz="2800" b="1" dirty="0">
                <a:latin typeface="Georgia" charset="0"/>
                <a:ea typeface="Georgia" charset="0"/>
                <a:cs typeface="Georgia" charset="0"/>
              </a:rPr>
              <a:t>Aerosol Model (MAM4) </a:t>
            </a:r>
            <a:r>
              <a:rPr lang="en-US" altLang="en-US" sz="2800" b="1" dirty="0" smtClean="0">
                <a:latin typeface="Georgia" charset="0"/>
                <a:ea typeface="Georgia" charset="0"/>
                <a:cs typeface="Georgia" charset="0"/>
              </a:rPr>
              <a:t>in </a:t>
            </a:r>
            <a:r>
              <a:rPr lang="en-US" altLang="en-US" sz="2800" b="1" dirty="0" err="1" smtClean="0">
                <a:latin typeface="Georgia" charset="0"/>
                <a:ea typeface="Georgia" charset="0"/>
                <a:cs typeface="Georgia" charset="0"/>
              </a:rPr>
              <a:t>CAMChem</a:t>
            </a:r>
            <a:endParaRPr lang="en-US" sz="2800"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r>
              <a:rPr lang="en-US" altLang="en-US" sz="2800" b="1" dirty="0" smtClean="0">
                <a:latin typeface="Georgia" charset="0"/>
                <a:ea typeface="Georgia" charset="0"/>
                <a:cs typeface="Georgia" charset="0"/>
              </a:rPr>
              <a:t>Condensation: “Monolayer-of-sulfate criterion</a:t>
            </a: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US" altLang="en-US" sz="2800" b="1" dirty="0" smtClean="0">
              <a:latin typeface="Georgia" charset="0"/>
              <a:ea typeface="Georgia" charset="0"/>
              <a:cs typeface="Georgia" charset="0"/>
            </a:endParaRPr>
          </a:p>
          <a:p>
            <a:pPr eaLnBrk="1" hangingPunct="1"/>
            <a:endParaRPr lang="en-GB" altLang="en-US" sz="2800" b="1" u="sng" dirty="0" smtClean="0">
              <a:solidFill>
                <a:srgbClr val="131F33"/>
              </a:solidFill>
            </a:endParaRPr>
          </a:p>
          <a:p>
            <a:pPr eaLnBrk="1" hangingPunct="1"/>
            <a:r>
              <a:rPr lang="en-GB" altLang="en-US" sz="4000" b="1" u="sng" dirty="0" smtClean="0">
                <a:solidFill>
                  <a:srgbClr val="131F33"/>
                </a:solidFill>
              </a:rPr>
              <a:t>Results</a:t>
            </a:r>
            <a:endParaRPr lang="en-GB" altLang="en-US" sz="2800" b="1" dirty="0">
              <a:latin typeface="Georgia" charset="0"/>
              <a:ea typeface="Georgia" charset="0"/>
              <a:cs typeface="Georgia" charset="0"/>
            </a:endParaRPr>
          </a:p>
          <a:p>
            <a:pPr eaLnBrk="1" hangingPunct="1"/>
            <a:endParaRPr lang="zh-CN" altLang="en-US" sz="2800" b="1" dirty="0" smtClean="0">
              <a:ea typeface="Arial" charset="0"/>
              <a:cs typeface="Arial" charset="0"/>
            </a:endParaRPr>
          </a:p>
          <a:p>
            <a:pPr eaLnBrk="1" hangingPunct="1"/>
            <a:r>
              <a:rPr lang="en-GB" altLang="en-US" sz="2800" b="1" dirty="0" smtClean="0">
                <a:latin typeface="Georgia" charset="0"/>
                <a:ea typeface="Georgia" charset="0"/>
                <a:cs typeface="Georgia" charset="0"/>
              </a:rPr>
              <a:t>1. Sensitivity to the Number </a:t>
            </a:r>
            <a:r>
              <a:rPr lang="en-GB" altLang="en-US" sz="2800" b="1" dirty="0">
                <a:latin typeface="Georgia" charset="0"/>
                <a:ea typeface="Georgia" charset="0"/>
                <a:cs typeface="Georgia" charset="0"/>
              </a:rPr>
              <a:t>of Monolayers</a:t>
            </a:r>
          </a:p>
          <a:p>
            <a:pPr eaLnBrk="1" hangingPunct="1"/>
            <a:endParaRPr lang="en-US" altLang="zh-CN" sz="27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zh-CN" sz="2800" b="1" dirty="0" smtClean="0">
              <a:latin typeface="Georgia" charset="0"/>
              <a:ea typeface="Georgia" charset="0"/>
              <a:cs typeface="Georgia" charset="0"/>
            </a:endParaRPr>
          </a:p>
          <a:p>
            <a:pPr eaLnBrk="1" hangingPunct="1"/>
            <a:endParaRPr lang="en-US" altLang="zh-CN"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a:p>
            <a:pPr eaLnBrk="1" hangingPunct="1"/>
            <a:endParaRPr lang="en-US" altLang="en-US" sz="2800" b="1" dirty="0">
              <a:latin typeface="Georgia" charset="0"/>
              <a:ea typeface="Georgia" charset="0"/>
              <a:cs typeface="Georgia" charset="0"/>
            </a:endParaRPr>
          </a:p>
        </p:txBody>
      </p:sp>
      <p:sp>
        <p:nvSpPr>
          <p:cNvPr id="11" name="Rectangle 51"/>
          <p:cNvSpPr>
            <a:spLocks noChangeArrowheads="1"/>
          </p:cNvSpPr>
          <p:nvPr/>
        </p:nvSpPr>
        <p:spPr bwMode="auto">
          <a:xfrm>
            <a:off x="22326598" y="5181601"/>
            <a:ext cx="10058400" cy="2691923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GB" sz="2800" b="1" dirty="0" smtClean="0">
              <a:latin typeface="Georgia" charset="0"/>
              <a:ea typeface="Georgia" charset="0"/>
              <a:cs typeface="Georgia" charset="0"/>
            </a:endParaRPr>
          </a:p>
          <a:p>
            <a:pPr eaLnBrk="1" hangingPunct="1">
              <a:spcBef>
                <a:spcPct val="50000"/>
              </a:spcBef>
            </a:pPr>
            <a:r>
              <a:rPr lang="en-GB" sz="2800" b="1" dirty="0" smtClean="0">
                <a:latin typeface="Georgia" charset="0"/>
                <a:ea typeface="Georgia" charset="0"/>
                <a:cs typeface="Georgia" charset="0"/>
              </a:rPr>
              <a:t>2. </a:t>
            </a:r>
            <a:r>
              <a:rPr lang="en-GB" sz="2800" b="1" dirty="0">
                <a:latin typeface="Georgia" charset="0"/>
                <a:ea typeface="Georgia" charset="0"/>
                <a:cs typeface="Georgia" charset="0"/>
              </a:rPr>
              <a:t>Sensitivity </a:t>
            </a:r>
            <a:r>
              <a:rPr lang="en-GB" sz="2800" b="1" dirty="0" smtClean="0">
                <a:latin typeface="Georgia" charset="0"/>
                <a:ea typeface="Georgia" charset="0"/>
                <a:cs typeface="Georgia" charset="0"/>
              </a:rPr>
              <a:t>Analysis of </a:t>
            </a:r>
            <a:r>
              <a:rPr lang="en-GB" sz="2800" b="1" dirty="0">
                <a:latin typeface="Georgia" charset="0"/>
                <a:ea typeface="Georgia" charset="0"/>
                <a:cs typeface="Georgia" charset="0"/>
              </a:rPr>
              <a:t>BC </a:t>
            </a:r>
            <a:r>
              <a:rPr lang="en-GB" sz="2800" b="1" dirty="0" smtClean="0">
                <a:latin typeface="Georgia" charset="0"/>
                <a:ea typeface="Georgia" charset="0"/>
                <a:cs typeface="Georgia" charset="0"/>
              </a:rPr>
              <a:t>Mixing State</a:t>
            </a: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r>
              <a:rPr lang="en-US" sz="2800" b="1" dirty="0" smtClean="0">
                <a:latin typeface="Georgia" charset="0"/>
                <a:ea typeface="Georgia" charset="0"/>
                <a:cs typeface="Georgia" charset="0"/>
              </a:rPr>
              <a:t>3. Annual </a:t>
            </a:r>
            <a:r>
              <a:rPr lang="en-GB" altLang="en-US" sz="2800" b="1" dirty="0" smtClean="0">
                <a:latin typeface="Georgia" charset="0"/>
                <a:ea typeface="Georgia" charset="0"/>
                <a:cs typeface="Georgia" charset="0"/>
              </a:rPr>
              <a:t>Direct </a:t>
            </a:r>
            <a:r>
              <a:rPr lang="en-GB" altLang="en-US" sz="2800" b="1" dirty="0">
                <a:latin typeface="Georgia" charset="0"/>
                <a:ea typeface="Georgia" charset="0"/>
                <a:cs typeface="Georgia" charset="0"/>
              </a:rPr>
              <a:t>Radiative Forcing of </a:t>
            </a:r>
            <a:r>
              <a:rPr lang="en-GB" altLang="en-US" sz="2800" b="1" dirty="0" smtClean="0">
                <a:latin typeface="Georgia" charset="0"/>
                <a:ea typeface="Georgia" charset="0"/>
                <a:cs typeface="Georgia" charset="0"/>
              </a:rPr>
              <a:t>BC – Arctic</a:t>
            </a:r>
            <a:endParaRPr lang="en-GB" altLang="en-US" sz="2800" b="1" dirty="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eaLnBrk="1" hangingPunct="1">
              <a:spcBef>
                <a:spcPct val="50000"/>
              </a:spcBef>
            </a:pPr>
            <a:endParaRPr lang="en-GB" sz="2800" b="1" dirty="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smtClean="0">
              <a:latin typeface="Georgia" charset="0"/>
              <a:ea typeface="Georgia" charset="0"/>
              <a:cs typeface="Georgia" charset="0"/>
            </a:endParaRPr>
          </a:p>
          <a:p>
            <a:pPr eaLnBrk="1" hangingPunct="1">
              <a:spcBef>
                <a:spcPct val="50000"/>
              </a:spcBef>
            </a:pPr>
            <a:endParaRPr lang="en-US" sz="2800" b="1" dirty="0">
              <a:latin typeface="Georgia" charset="0"/>
              <a:ea typeface="Georgia" charset="0"/>
              <a:cs typeface="Georgia" charset="0"/>
            </a:endParaRPr>
          </a:p>
          <a:p>
            <a:pPr eaLnBrk="1" hangingPunct="1">
              <a:spcBef>
                <a:spcPct val="50000"/>
              </a:spcBef>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pic>
        <p:nvPicPr>
          <p:cNvPr id="25" name="Picture 9" descr="full_mark_horz_revers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28400" y="31089600"/>
            <a:ext cx="5929313" cy="1011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0" y="4013200"/>
            <a:ext cx="43891200" cy="330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5"/>
          <p:cNvSpPr>
            <a:spLocks noChangeArrowheads="1"/>
          </p:cNvSpPr>
          <p:nvPr/>
        </p:nvSpPr>
        <p:spPr bwMode="auto">
          <a:xfrm>
            <a:off x="1164119" y="1981200"/>
            <a:ext cx="41605200" cy="2133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243" tIns="0" rIns="91243" bIns="0">
            <a:no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spcBef>
                <a:spcPct val="50000"/>
              </a:spcBef>
            </a:pPr>
            <a:r>
              <a:rPr lang="en-US" altLang="en-US" sz="5000" b="1" dirty="0" err="1" smtClean="0">
                <a:solidFill>
                  <a:srgbClr val="DE6225"/>
                </a:solidFill>
                <a:latin typeface="Georgia" charset="0"/>
              </a:rPr>
              <a:t>Yinrui</a:t>
            </a:r>
            <a:r>
              <a:rPr lang="en-US" altLang="en-US" sz="5000" b="1" dirty="0" smtClean="0">
                <a:solidFill>
                  <a:srgbClr val="DE6225"/>
                </a:solidFill>
                <a:latin typeface="Georgia" charset="0"/>
              </a:rPr>
              <a:t> Li</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Nicole Riemer</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Allison C Aiken</a:t>
            </a:r>
            <a:r>
              <a:rPr lang="en-US" altLang="en-US" sz="5000" b="1" baseline="30000" dirty="0" smtClean="0">
                <a:solidFill>
                  <a:srgbClr val="DE6225"/>
                </a:solidFill>
                <a:latin typeface="Georgia" charset="0"/>
              </a:rPr>
              <a:t>2</a:t>
            </a:r>
            <a:r>
              <a:rPr lang="en-US" altLang="en-US" sz="5000" dirty="0" smtClean="0">
                <a:solidFill>
                  <a:srgbClr val="DE6225"/>
                </a:solidFill>
                <a:latin typeface="Georgia" charset="0"/>
                <a:ea typeface="Georgia" charset="0"/>
                <a:cs typeface="Georgia" charset="0"/>
              </a:rPr>
              <a:t>, </a:t>
            </a:r>
            <a:r>
              <a:rPr lang="en-US" sz="5400" b="1" dirty="0" err="1" smtClean="0">
                <a:solidFill>
                  <a:srgbClr val="DE6225"/>
                </a:solidFill>
                <a:latin typeface="Georgia" charset="0"/>
                <a:ea typeface="Georgia" charset="0"/>
                <a:cs typeface="Georgia" charset="0"/>
              </a:rPr>
              <a:t>Manvendra</a:t>
            </a:r>
            <a:r>
              <a:rPr lang="en-US" sz="5400" b="1" dirty="0" smtClean="0">
                <a:solidFill>
                  <a:srgbClr val="DE6225"/>
                </a:solidFill>
                <a:latin typeface="Georgia" charset="0"/>
                <a:ea typeface="Georgia" charset="0"/>
                <a:cs typeface="Georgia" charset="0"/>
              </a:rPr>
              <a:t> Krishna Dubey</a:t>
            </a:r>
            <a:r>
              <a:rPr lang="en-US" sz="5400" b="1" baseline="30000" dirty="0" smtClean="0">
                <a:solidFill>
                  <a:srgbClr val="DE6225"/>
                </a:solidFill>
                <a:latin typeface="Georgia" charset="0"/>
                <a:ea typeface="Georgia" charset="0"/>
                <a:cs typeface="Georgia" charset="0"/>
              </a:rPr>
              <a:t>2</a:t>
            </a:r>
            <a:r>
              <a:rPr lang="en-US" sz="5400" b="1" dirty="0" smtClean="0">
                <a:solidFill>
                  <a:srgbClr val="DE6225"/>
                </a:solidFill>
                <a:latin typeface="Georgia" charset="0"/>
                <a:ea typeface="Georgia" charset="0"/>
                <a:cs typeface="Georgia" charset="0"/>
              </a:rPr>
              <a:t>, </a:t>
            </a:r>
            <a:r>
              <a:rPr lang="en-US" altLang="en-US" sz="5000" b="1" dirty="0" smtClean="0">
                <a:solidFill>
                  <a:srgbClr val="DE6225"/>
                </a:solidFill>
                <a:latin typeface="Georgia" charset="0"/>
              </a:rPr>
              <a:t>Laura Fierce</a:t>
            </a:r>
            <a:r>
              <a:rPr lang="en-US" altLang="en-US" sz="5000" b="1" baseline="30000" dirty="0" smtClean="0">
                <a:solidFill>
                  <a:srgbClr val="DE6225"/>
                </a:solidFill>
                <a:latin typeface="Georgia" charset="0"/>
              </a:rPr>
              <a:t>1</a:t>
            </a:r>
            <a:r>
              <a:rPr lang="en-US" altLang="en-US" sz="5000" b="1" dirty="0" smtClean="0">
                <a:solidFill>
                  <a:srgbClr val="DE6225"/>
                </a:solidFill>
                <a:latin typeface="Georgia" charset="0"/>
              </a:rPr>
              <a:t>, Donald Wuebbles</a:t>
            </a:r>
            <a:r>
              <a:rPr lang="en-US" altLang="en-US" sz="5000" b="1" baseline="30000" dirty="0" smtClean="0">
                <a:solidFill>
                  <a:srgbClr val="DE6225"/>
                </a:solidFill>
                <a:latin typeface="Georgia" charset="0"/>
              </a:rPr>
              <a:t>1</a:t>
            </a:r>
          </a:p>
          <a:p>
            <a:pPr algn="ctr" eaLnBrk="1" hangingPunct="1">
              <a:spcBef>
                <a:spcPct val="50000"/>
              </a:spcBef>
            </a:pPr>
            <a:r>
              <a:rPr lang="en-US" altLang="en-US" sz="3400" b="1" baseline="30000" dirty="0" smtClean="0">
                <a:solidFill>
                  <a:srgbClr val="DE6225"/>
                </a:solidFill>
                <a:latin typeface="Georgia" charset="0"/>
              </a:rPr>
              <a:t>1. Department </a:t>
            </a:r>
            <a:r>
              <a:rPr lang="en-US" altLang="en-US" sz="3400" b="1" baseline="30000" dirty="0">
                <a:solidFill>
                  <a:srgbClr val="DE6225"/>
                </a:solidFill>
                <a:latin typeface="Georgia" charset="0"/>
              </a:rPr>
              <a:t>of Atmospheric Science, The School of Earth, Society &amp; Environment , College of Liberal Arts and Sciences, University of Illinois at Urbana-Champaign</a:t>
            </a:r>
          </a:p>
          <a:p>
            <a:pPr algn="ctr" eaLnBrk="1" hangingPunct="1">
              <a:spcBef>
                <a:spcPct val="50000"/>
              </a:spcBef>
            </a:pPr>
            <a:r>
              <a:rPr lang="en-US" altLang="en-US" sz="3400" b="1" baseline="30000" dirty="0" smtClean="0">
                <a:solidFill>
                  <a:srgbClr val="DE6225"/>
                </a:solidFill>
                <a:latin typeface="Georgia" charset="0"/>
              </a:rPr>
              <a:t>2. Earth </a:t>
            </a:r>
            <a:r>
              <a:rPr lang="en-US" altLang="en-US" sz="3400" b="1" baseline="30000" dirty="0">
                <a:solidFill>
                  <a:srgbClr val="DE6225"/>
                </a:solidFill>
                <a:latin typeface="Georgia" charset="0"/>
              </a:rPr>
              <a:t>and Environmental Sciences Division, Los Alamos </a:t>
            </a:r>
            <a:r>
              <a:rPr lang="en-US" altLang="en-US" sz="3400" b="1" baseline="30000">
                <a:solidFill>
                  <a:srgbClr val="DE6225"/>
                </a:solidFill>
                <a:latin typeface="Georgia" charset="0"/>
              </a:rPr>
              <a:t>National </a:t>
            </a:r>
            <a:r>
              <a:rPr lang="en-US" altLang="en-US" sz="3400" b="1" baseline="30000" smtClean="0">
                <a:solidFill>
                  <a:srgbClr val="DE6225"/>
                </a:solidFill>
                <a:latin typeface="Georgia" charset="0"/>
              </a:rPr>
              <a:t>Laboratory</a:t>
            </a:r>
            <a:endParaRPr lang="en-US" altLang="en-US" sz="5000" b="1" baseline="30000" dirty="0" smtClean="0">
              <a:solidFill>
                <a:srgbClr val="DE6225"/>
              </a:solidFill>
              <a:latin typeface="Georgia" charset="0"/>
            </a:endParaRPr>
          </a:p>
        </p:txBody>
      </p:sp>
      <p:sp>
        <p:nvSpPr>
          <p:cNvPr id="31" name="TextBox 91"/>
          <p:cNvSpPr txBox="1">
            <a:spLocks noChangeArrowheads="1"/>
          </p:cNvSpPr>
          <p:nvPr/>
        </p:nvSpPr>
        <p:spPr bwMode="auto">
          <a:xfrm>
            <a:off x="1164119" y="811212"/>
            <a:ext cx="41493594"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algn="ctr" eaLnBrk="1" hangingPunct="1"/>
            <a:r>
              <a:rPr lang="en-US" altLang="zh-CN" sz="7400" dirty="0" smtClean="0">
                <a:latin typeface="Arial Black" charset="0"/>
              </a:rPr>
              <a:t>Sensitivity </a:t>
            </a:r>
            <a:r>
              <a:rPr lang="en-US" altLang="zh-CN" sz="7400" dirty="0">
                <a:latin typeface="Arial Black" charset="0"/>
              </a:rPr>
              <a:t>of Black Carbon Aging to Modeling Assumption in </a:t>
            </a:r>
            <a:r>
              <a:rPr lang="en-US" altLang="zh-CN" sz="7400" dirty="0" err="1" smtClean="0">
                <a:latin typeface="Arial Black" charset="0"/>
              </a:rPr>
              <a:t>CAMChem</a:t>
            </a:r>
            <a:endParaRPr lang="en-US" altLang="zh-CN" sz="7400" dirty="0">
              <a:latin typeface="Arial Black" charset="0"/>
            </a:endParaRPr>
          </a:p>
        </p:txBody>
      </p:sp>
      <p:grpSp>
        <p:nvGrpSpPr>
          <p:cNvPr id="4" name="Group 3"/>
          <p:cNvGrpSpPr/>
          <p:nvPr/>
        </p:nvGrpSpPr>
        <p:grpSpPr>
          <a:xfrm>
            <a:off x="12188512" y="9147146"/>
            <a:ext cx="8233088" cy="6651312"/>
            <a:chOff x="11796884" y="7293251"/>
            <a:chExt cx="6288632" cy="5046523"/>
          </a:xfrm>
        </p:grpSpPr>
        <p:grpSp>
          <p:nvGrpSpPr>
            <p:cNvPr id="55" name="Group 54"/>
            <p:cNvGrpSpPr/>
            <p:nvPr/>
          </p:nvGrpSpPr>
          <p:grpSpPr>
            <a:xfrm>
              <a:off x="11796884" y="7293251"/>
              <a:ext cx="6288632" cy="5046523"/>
              <a:chOff x="366811" y="1460500"/>
              <a:chExt cx="6288632" cy="5046523"/>
            </a:xfrm>
          </p:grpSpPr>
          <p:grpSp>
            <p:nvGrpSpPr>
              <p:cNvPr id="59" name="Group 58"/>
              <p:cNvGrpSpPr/>
              <p:nvPr/>
            </p:nvGrpSpPr>
            <p:grpSpPr>
              <a:xfrm>
                <a:off x="366811" y="1460500"/>
                <a:ext cx="6288632" cy="4613294"/>
                <a:chOff x="366811" y="1460500"/>
                <a:chExt cx="6288632" cy="4613294"/>
              </a:xfrm>
            </p:grpSpPr>
            <p:grpSp>
              <p:nvGrpSpPr>
                <p:cNvPr id="61" name="Group 60"/>
                <p:cNvGrpSpPr/>
                <p:nvPr/>
              </p:nvGrpSpPr>
              <p:grpSpPr>
                <a:xfrm>
                  <a:off x="366811" y="1460500"/>
                  <a:ext cx="6288632" cy="4613294"/>
                  <a:chOff x="366811" y="1460500"/>
                  <a:chExt cx="5335489" cy="4107864"/>
                </a:xfrm>
              </p:grpSpPr>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78" y="4546093"/>
                    <a:ext cx="3955225" cy="1022271"/>
                  </a:xfrm>
                  <a:prstGeom prst="rect">
                    <a:avLst/>
                  </a:prstGeom>
                </p:spPr>
              </p:pic>
              <p:sp>
                <p:nvSpPr>
                  <p:cNvPr id="64" name="Up Arrow 63"/>
                  <p:cNvSpPr/>
                  <p:nvPr/>
                </p:nvSpPr>
                <p:spPr>
                  <a:xfrm flipH="1">
                    <a:off x="2361903" y="4202919"/>
                    <a:ext cx="228514" cy="3302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p:nvPr/>
                </p:nvSpPr>
                <p:spPr>
                  <a:xfrm>
                    <a:off x="2730244" y="4191189"/>
                    <a:ext cx="2164891" cy="818757"/>
                  </a:xfrm>
                  <a:prstGeom prst="rect">
                    <a:avLst/>
                  </a:prstGeom>
                  <a:noFill/>
                </p:spPr>
                <p:txBody>
                  <a:bodyPr wrap="square" rtlCol="0">
                    <a:spAutoFit/>
                  </a:bodyPr>
                  <a:lstStyle/>
                  <a:p>
                    <a:r>
                      <a:rPr lang="en-US" sz="2600" dirty="0" smtClean="0"/>
                      <a:t>Coagulation</a:t>
                    </a:r>
                  </a:p>
                  <a:p>
                    <a:r>
                      <a:rPr lang="en-US" sz="2600" dirty="0" smtClean="0"/>
                      <a:t>Condensation</a:t>
                    </a:r>
                  </a:p>
                  <a:p>
                    <a:endParaRPr lang="en-US" sz="2600" dirty="0"/>
                  </a:p>
                </p:txBody>
              </p:sp>
              <p:grpSp>
                <p:nvGrpSpPr>
                  <p:cNvPr id="66" name="Group 65"/>
                  <p:cNvGrpSpPr/>
                  <p:nvPr/>
                </p:nvGrpSpPr>
                <p:grpSpPr>
                  <a:xfrm>
                    <a:off x="366811" y="1460500"/>
                    <a:ext cx="5335489" cy="2521559"/>
                    <a:chOff x="366811" y="1460500"/>
                    <a:chExt cx="5335489" cy="2521559"/>
                  </a:xfrm>
                </p:grpSpPr>
                <p:pic>
                  <p:nvPicPr>
                    <p:cNvPr id="67" name="Picture 6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811" y="1584957"/>
                      <a:ext cx="4975502" cy="2397102"/>
                    </a:xfrm>
                    <a:prstGeom prst="rect">
                      <a:avLst/>
                    </a:prstGeom>
                  </p:spPr>
                </p:pic>
                <p:pic>
                  <p:nvPicPr>
                    <p:cNvPr id="68" name="Picture 6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3928" y="1637502"/>
                      <a:ext cx="5231463" cy="2185494"/>
                    </a:xfrm>
                    <a:prstGeom prst="rect">
                      <a:avLst/>
                    </a:prstGeom>
                  </p:spPr>
                </p:pic>
                <p:pic>
                  <p:nvPicPr>
                    <p:cNvPr id="69" name="Picture 6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092" y="1863875"/>
                      <a:ext cx="730649" cy="1332361"/>
                    </a:xfrm>
                    <a:prstGeom prst="rect">
                      <a:avLst/>
                    </a:prstGeom>
                  </p:spPr>
                </p:pic>
                <p:sp>
                  <p:nvSpPr>
                    <p:cNvPr id="70" name="Rectangle 69"/>
                    <p:cNvSpPr/>
                    <p:nvPr/>
                  </p:nvSpPr>
                  <p:spPr>
                    <a:xfrm>
                      <a:off x="366811" y="1460500"/>
                      <a:ext cx="5335489" cy="203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p:cNvSpPr txBox="1"/>
                <p:nvPr/>
              </p:nvSpPr>
              <p:spPr>
                <a:xfrm>
                  <a:off x="934095" y="4101586"/>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57" name="TextBox 56"/>
              <p:cNvSpPr txBox="1"/>
              <p:nvPr/>
            </p:nvSpPr>
            <p:spPr>
              <a:xfrm>
                <a:off x="1343460" y="4210642"/>
                <a:ext cx="3942980" cy="328392"/>
              </a:xfrm>
              <a:prstGeom prst="rect">
                <a:avLst/>
              </a:prstGeom>
              <a:noFill/>
            </p:spPr>
            <p:txBody>
              <a:bodyPr wrap="square" rtlCol="0">
                <a:spAutoFit/>
              </a:bodyPr>
              <a:lstStyle/>
              <a:p>
                <a:r>
                  <a:rPr lang="en-US" sz="2400" dirty="0" smtClean="0"/>
                  <a:t>Aitken     Accumulation        Coarse</a:t>
                </a:r>
                <a:endParaRPr lang="en-US" sz="2400" dirty="0"/>
              </a:p>
            </p:txBody>
          </p:sp>
          <p:sp>
            <p:nvSpPr>
              <p:cNvPr id="58" name="TextBox 57"/>
              <p:cNvSpPr txBox="1"/>
              <p:nvPr/>
            </p:nvSpPr>
            <p:spPr>
              <a:xfrm>
                <a:off x="1235052" y="6178631"/>
                <a:ext cx="3535830" cy="328392"/>
              </a:xfrm>
              <a:prstGeom prst="rect">
                <a:avLst/>
              </a:prstGeom>
              <a:noFill/>
            </p:spPr>
            <p:txBody>
              <a:bodyPr wrap="square" rtlCol="0">
                <a:spAutoFit/>
              </a:bodyPr>
              <a:lstStyle/>
              <a:p>
                <a:pPr algn="ctr"/>
                <a:r>
                  <a:rPr lang="en-US" sz="2400" dirty="0"/>
                  <a:t> </a:t>
                </a:r>
                <a:r>
                  <a:rPr lang="en-US" sz="2400" dirty="0" smtClean="0"/>
                  <a:t>            Primary Carbon	</a:t>
                </a:r>
                <a:endParaRPr lang="en-US" sz="2400" dirty="0"/>
              </a:p>
            </p:txBody>
          </p:sp>
        </p:grpSp>
        <p:sp>
          <p:nvSpPr>
            <p:cNvPr id="71" name="TextBox 70"/>
            <p:cNvSpPr txBox="1"/>
            <p:nvPr/>
          </p:nvSpPr>
          <p:spPr>
            <a:xfrm>
              <a:off x="12352420" y="11827042"/>
              <a:ext cx="5657679" cy="246221"/>
            </a:xfrm>
            <a:prstGeom prst="rect">
              <a:avLst/>
            </a:prstGeom>
            <a:solidFill>
              <a:schemeClr val="bg1"/>
            </a:solidFill>
          </p:spPr>
          <p:txBody>
            <a:bodyPr wrap="square" rtlCol="0">
              <a:spAutoFit/>
            </a:bodyPr>
            <a:lstStyle/>
            <a:p>
              <a:r>
                <a:rPr lang="en-US" sz="1000" dirty="0" smtClean="0"/>
                <a:t>10</a:t>
              </a:r>
              <a:r>
                <a:rPr lang="en-US" sz="1000" baseline="30000" dirty="0" smtClean="0"/>
                <a:t>0</a:t>
              </a:r>
              <a:r>
                <a:rPr lang="en-US" sz="1000" dirty="0" smtClean="0"/>
                <a:t>                  </a:t>
              </a:r>
              <a:r>
                <a:rPr lang="en-US" sz="1000" baseline="30000" dirty="0" smtClean="0"/>
                <a:t>      </a:t>
              </a:r>
              <a:r>
                <a:rPr lang="en-US" sz="1000" dirty="0" smtClean="0"/>
                <a:t>10</a:t>
              </a:r>
              <a:r>
                <a:rPr lang="en-US" sz="1000" baseline="30000" dirty="0" smtClean="0"/>
                <a:t>1</a:t>
              </a:r>
              <a:r>
                <a:rPr lang="en-US" sz="1000" dirty="0" smtClean="0"/>
                <a:t>              </a:t>
              </a:r>
              <a:r>
                <a:rPr lang="en-US" sz="1000" baseline="30000" dirty="0" smtClean="0"/>
                <a:t>                  </a:t>
              </a:r>
              <a:r>
                <a:rPr lang="en-US" sz="1000" dirty="0" smtClean="0"/>
                <a:t>10</a:t>
              </a:r>
              <a:r>
                <a:rPr lang="en-US" sz="1000" baseline="30000" dirty="0" smtClean="0"/>
                <a:t>2                                          </a:t>
              </a:r>
              <a:r>
                <a:rPr lang="en-US" sz="1000" dirty="0" smtClean="0"/>
                <a:t>10</a:t>
              </a:r>
              <a:r>
                <a:rPr lang="en-US" sz="1000" baseline="30000" dirty="0" smtClean="0"/>
                <a:t>3</a:t>
              </a:r>
              <a:r>
                <a:rPr lang="en-US" sz="1000" dirty="0" smtClean="0"/>
                <a:t>                        10</a:t>
              </a:r>
              <a:r>
                <a:rPr lang="en-US" sz="1000" baseline="30000" dirty="0" smtClean="0"/>
                <a:t>4</a:t>
              </a:r>
              <a:endParaRPr lang="en-US" sz="1000" baseline="30000" dirty="0"/>
            </a:p>
          </p:txBody>
        </p:sp>
      </p:grpSp>
      <p:sp>
        <p:nvSpPr>
          <p:cNvPr id="83" name="TextBox 82"/>
          <p:cNvSpPr txBox="1"/>
          <p:nvPr/>
        </p:nvSpPr>
        <p:spPr>
          <a:xfrm>
            <a:off x="12398001" y="17297400"/>
            <a:ext cx="4950475" cy="2092881"/>
          </a:xfrm>
          <a:prstGeom prst="rect">
            <a:avLst/>
          </a:prstGeom>
          <a:noFill/>
        </p:spPr>
        <p:txBody>
          <a:bodyPr wrap="square" rtlCol="0">
            <a:spAutoFit/>
          </a:bodyPr>
          <a:lstStyle/>
          <a:p>
            <a:pPr algn="just"/>
            <a:r>
              <a:rPr lang="en-US" sz="2600" dirty="0" smtClean="0"/>
              <a:t>The </a:t>
            </a:r>
            <a:r>
              <a:rPr lang="en-US" sz="2600" dirty="0"/>
              <a:t>equivalent of 8-monolayers of sulfate is needed to transfer material from the primary carbon mode (fresh) into the accumulation mode (aged</a:t>
            </a:r>
            <a:r>
              <a:rPr lang="en-US" sz="2600" dirty="0" smtClean="0"/>
              <a:t>).</a:t>
            </a:r>
          </a:p>
        </p:txBody>
      </p:sp>
      <p:sp>
        <p:nvSpPr>
          <p:cNvPr id="101" name="TextBox 100"/>
          <p:cNvSpPr txBox="1"/>
          <p:nvPr/>
        </p:nvSpPr>
        <p:spPr>
          <a:xfrm>
            <a:off x="13606462" y="20887484"/>
            <a:ext cx="6379201" cy="492443"/>
          </a:xfrm>
          <a:prstGeom prst="rect">
            <a:avLst/>
          </a:prstGeom>
          <a:noFill/>
        </p:spPr>
        <p:txBody>
          <a:bodyPr wrap="square" rtlCol="0">
            <a:spAutoFit/>
          </a:bodyPr>
          <a:lstStyle/>
          <a:p>
            <a:r>
              <a:rPr lang="en-US" sz="2600" b="1" dirty="0" smtClean="0"/>
              <a:t>monolayer depth = molecule diameter</a:t>
            </a:r>
            <a:endParaRPr lang="en-US" sz="2600" b="1" dirty="0"/>
          </a:p>
        </p:txBody>
      </p:sp>
      <p:grpSp>
        <p:nvGrpSpPr>
          <p:cNvPr id="111" name="Group 110"/>
          <p:cNvGrpSpPr/>
          <p:nvPr/>
        </p:nvGrpSpPr>
        <p:grpSpPr>
          <a:xfrm>
            <a:off x="15827746" y="17297400"/>
            <a:ext cx="5104805" cy="3692842"/>
            <a:chOff x="15827746" y="19301176"/>
            <a:chExt cx="5104805" cy="3692842"/>
          </a:xfrm>
        </p:grpSpPr>
        <p:grpSp>
          <p:nvGrpSpPr>
            <p:cNvPr id="99" name="Group 98"/>
            <p:cNvGrpSpPr/>
            <p:nvPr/>
          </p:nvGrpSpPr>
          <p:grpSpPr>
            <a:xfrm>
              <a:off x="18113151" y="19301176"/>
              <a:ext cx="2819400" cy="2836406"/>
              <a:chOff x="15087599" y="21996399"/>
              <a:chExt cx="1447801" cy="1473201"/>
            </a:xfrm>
          </p:grpSpPr>
          <p:sp>
            <p:nvSpPr>
              <p:cNvPr id="90" name="Oval 89"/>
              <p:cNvSpPr/>
              <p:nvPr/>
            </p:nvSpPr>
            <p:spPr>
              <a:xfrm>
                <a:off x="15409498" y="22339113"/>
                <a:ext cx="869260" cy="841375"/>
              </a:xfrm>
              <a:prstGeom prst="ellipse">
                <a:avLst/>
              </a:prstGeom>
              <a:gradFill>
                <a:gsLst>
                  <a:gs pos="0">
                    <a:schemeClr val="accent1">
                      <a:tint val="100000"/>
                      <a:shade val="100000"/>
                      <a:satMod val="130000"/>
                    </a:schemeClr>
                  </a:gs>
                  <a:gs pos="100000">
                    <a:schemeClr val="accent1">
                      <a:tint val="50000"/>
                      <a:shade val="100000"/>
                      <a:satMod val="350000"/>
                    </a:schemeClr>
                  </a:gs>
                </a:gsLst>
                <a:lin ang="162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Block Arc 95"/>
              <p:cNvSpPr/>
              <p:nvPr/>
            </p:nvSpPr>
            <p:spPr>
              <a:xfrm>
                <a:off x="15087600" y="21996400"/>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sp>
            <p:nvSpPr>
              <p:cNvPr id="97" name="Block Arc 96"/>
              <p:cNvSpPr/>
              <p:nvPr/>
            </p:nvSpPr>
            <p:spPr>
              <a:xfrm rot="10800000">
                <a:off x="15087599" y="21996399"/>
                <a:ext cx="1447800" cy="1473200"/>
              </a:xfrm>
              <a:prstGeom prst="blockArc">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solidFill>
                    <a:schemeClr val="tx1"/>
                  </a:solidFill>
                </a:endParaRPr>
              </a:p>
            </p:txBody>
          </p:sp>
        </p:grpSp>
        <p:sp>
          <p:nvSpPr>
            <p:cNvPr id="102" name="TextBox 101"/>
            <p:cNvSpPr txBox="1"/>
            <p:nvPr/>
          </p:nvSpPr>
          <p:spPr>
            <a:xfrm>
              <a:off x="15827746" y="22101466"/>
              <a:ext cx="3450018" cy="892552"/>
            </a:xfrm>
            <a:prstGeom prst="rect">
              <a:avLst/>
            </a:prstGeom>
            <a:noFill/>
          </p:spPr>
          <p:txBody>
            <a:bodyPr wrap="square" rtlCol="0">
              <a:spAutoFit/>
            </a:bodyPr>
            <a:lstStyle/>
            <a:p>
              <a:r>
                <a:rPr lang="en-US" sz="2600" b="1" dirty="0">
                  <a:solidFill>
                    <a:srgbClr val="DE6225"/>
                  </a:solidFill>
                </a:rPr>
                <a:t>8 monolayers of sulfate </a:t>
              </a:r>
            </a:p>
          </p:txBody>
        </p:sp>
        <p:cxnSp>
          <p:nvCxnSpPr>
            <p:cNvPr id="106" name="Straight Arrow Connector 105"/>
            <p:cNvCxnSpPr>
              <a:stCxn id="96" idx="0"/>
              <a:endCxn id="102" idx="0"/>
            </p:cNvCxnSpPr>
            <p:nvPr/>
          </p:nvCxnSpPr>
          <p:spPr>
            <a:xfrm flipH="1">
              <a:off x="17552755" y="20719380"/>
              <a:ext cx="912823" cy="1382086"/>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108" name="TextBox 107"/>
            <p:cNvSpPr txBox="1"/>
            <p:nvPr/>
          </p:nvSpPr>
          <p:spPr>
            <a:xfrm>
              <a:off x="18873988" y="20490630"/>
              <a:ext cx="1503465" cy="461665"/>
            </a:xfrm>
            <a:prstGeom prst="rect">
              <a:avLst/>
            </a:prstGeom>
            <a:noFill/>
          </p:spPr>
          <p:txBody>
            <a:bodyPr wrap="square" rtlCol="0">
              <a:spAutoFit/>
            </a:bodyPr>
            <a:lstStyle/>
            <a:p>
              <a:r>
                <a:rPr lang="en-US" sz="2400" b="1" dirty="0" smtClean="0"/>
                <a:t>BC core</a:t>
              </a:r>
              <a:endParaRPr lang="en-US" sz="2400" b="1" dirty="0"/>
            </a:p>
          </p:txBody>
        </p:sp>
      </p:grpSp>
      <p:cxnSp>
        <p:nvCxnSpPr>
          <p:cNvPr id="113" name="Straight Arrow Connector 112"/>
          <p:cNvCxnSpPr>
            <a:stCxn id="115" idx="4"/>
          </p:cNvCxnSpPr>
          <p:nvPr/>
        </p:nvCxnSpPr>
        <p:spPr>
          <a:xfrm>
            <a:off x="16947352" y="14192408"/>
            <a:ext cx="2287171" cy="1326348"/>
          </a:xfrm>
          <a:prstGeom prst="straightConnector1">
            <a:avLst/>
          </a:prstGeom>
          <a:ln w="38100">
            <a:solidFill>
              <a:srgbClr val="DE6225"/>
            </a:solidFill>
            <a:tailEnd type="triangle"/>
          </a:ln>
        </p:spPr>
        <p:style>
          <a:lnRef idx="2">
            <a:schemeClr val="accent2"/>
          </a:lnRef>
          <a:fillRef idx="0">
            <a:schemeClr val="accent2"/>
          </a:fillRef>
          <a:effectRef idx="1">
            <a:schemeClr val="accent2"/>
          </a:effectRef>
          <a:fontRef idx="minor">
            <a:schemeClr val="tx1"/>
          </a:fontRef>
        </p:style>
      </p:cxnSp>
      <p:sp>
        <p:nvSpPr>
          <p:cNvPr id="115" name="Oval 114"/>
          <p:cNvSpPr/>
          <p:nvPr/>
        </p:nvSpPr>
        <p:spPr>
          <a:xfrm>
            <a:off x="15726878" y="13106400"/>
            <a:ext cx="2440947" cy="1086008"/>
          </a:xfrm>
          <a:prstGeom prst="ellipse">
            <a:avLst/>
          </a:prstGeom>
          <a:noFill/>
          <a:ln w="38100">
            <a:solidFill>
              <a:srgbClr val="DE622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6" name="Rectangle 51"/>
          <p:cNvSpPr>
            <a:spLocks noChangeArrowheads="1"/>
          </p:cNvSpPr>
          <p:nvPr/>
        </p:nvSpPr>
        <p:spPr bwMode="auto">
          <a:xfrm>
            <a:off x="33125496" y="5181601"/>
            <a:ext cx="10058400" cy="1996439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sz="2800" b="1" dirty="0" smtClean="0">
                <a:latin typeface="Georgia" charset="0"/>
                <a:ea typeface="Georgia" charset="0"/>
                <a:cs typeface="Georgia" charset="0"/>
              </a:rPr>
              <a:t>4. </a:t>
            </a:r>
            <a:r>
              <a:rPr lang="en-US" sz="2800" b="1" dirty="0" smtClean="0">
                <a:latin typeface="Georgia" charset="0"/>
                <a:ea typeface="Georgia" charset="0"/>
                <a:cs typeface="Georgia" charset="0"/>
              </a:rPr>
              <a:t>Comparison of Annual </a:t>
            </a:r>
            <a:r>
              <a:rPr lang="en-US" sz="2800" b="1" dirty="0">
                <a:latin typeface="Georgia" charset="0"/>
                <a:ea typeface="Georgia" charset="0"/>
                <a:cs typeface="Georgia" charset="0"/>
              </a:rPr>
              <a:t>Aging Timescales from </a:t>
            </a:r>
            <a:r>
              <a:rPr lang="en-US" sz="2800" b="1" dirty="0" err="1" smtClean="0">
                <a:latin typeface="Georgia" charset="0"/>
                <a:ea typeface="Georgia" charset="0"/>
                <a:cs typeface="Georgia" charset="0"/>
              </a:rPr>
              <a:t>CAMChem</a:t>
            </a:r>
            <a:r>
              <a:rPr lang="en-US" sz="2800" b="1" dirty="0" smtClean="0">
                <a:latin typeface="Georgia" charset="0"/>
                <a:ea typeface="Georgia" charset="0"/>
                <a:cs typeface="Georgia" charset="0"/>
              </a:rPr>
              <a:t> model and </a:t>
            </a:r>
            <a:r>
              <a:rPr lang="en-US" sz="2800" b="1" dirty="0" err="1" smtClean="0">
                <a:latin typeface="Georgia" charset="0"/>
                <a:ea typeface="Georgia" charset="0"/>
                <a:cs typeface="Georgia" charset="0"/>
              </a:rPr>
              <a:t>PartMC</a:t>
            </a:r>
            <a:r>
              <a:rPr lang="en-US" sz="2800" b="1" dirty="0" smtClean="0">
                <a:latin typeface="Georgia" charset="0"/>
                <a:ea typeface="Georgia" charset="0"/>
                <a:cs typeface="Georgia" charset="0"/>
              </a:rPr>
              <a:t> Parameterization</a:t>
            </a:r>
            <a:r>
              <a:rPr lang="en-GB" sz="2800" b="1" dirty="0" smtClean="0">
                <a:latin typeface="Georgia" charset="0"/>
                <a:ea typeface="Georgia" charset="0"/>
                <a:cs typeface="Georgia" charset="0"/>
              </a:rPr>
              <a:t> </a:t>
            </a: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marL="514350" indent="-514350" eaLnBrk="1" hangingPunct="1">
              <a:spcBef>
                <a:spcPct val="50000"/>
              </a:spcBef>
              <a:buAutoNum type="arabicPeriod"/>
            </a:pPr>
            <a:endParaRPr lang="en-GB" sz="2800" b="1" dirty="0" smtClean="0">
              <a:latin typeface="Georgia" charset="0"/>
              <a:ea typeface="Georgia" charset="0"/>
              <a:cs typeface="Georgia" charset="0"/>
            </a:endParaRPr>
          </a:p>
          <a:p>
            <a:pPr marL="514350" indent="-514350" eaLnBrk="1" hangingPunct="1">
              <a:spcBef>
                <a:spcPct val="50000"/>
              </a:spcBef>
              <a:buAutoNum type="arabicPeriod"/>
            </a:pPr>
            <a:endParaRPr lang="en-GB"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800" b="1" dirty="0" smtClean="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GB" altLang="en-US" sz="800" b="1" dirty="0">
              <a:latin typeface="Georgia" charset="0"/>
              <a:ea typeface="Georgia" charset="0"/>
              <a:cs typeface="Georgia" charset="0"/>
            </a:endParaRPr>
          </a:p>
          <a:p>
            <a:pPr eaLnBrk="1" hangingPunct="1">
              <a:spcBef>
                <a:spcPct val="50000"/>
              </a:spcBef>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smtClean="0">
              <a:latin typeface="Georgia" charset="0"/>
              <a:ea typeface="Georgia" charset="0"/>
              <a:cs typeface="Georgia" charset="0"/>
            </a:endParaRPr>
          </a:p>
          <a:p>
            <a:pPr marL="514350" indent="-514350" eaLnBrk="1" hangingPunct="1">
              <a:spcBef>
                <a:spcPct val="50000"/>
              </a:spcBef>
              <a:buFontTx/>
              <a:buAutoNum type="arabicPeriod"/>
            </a:pPr>
            <a:endParaRPr lang="en-US" altLang="en-US" sz="2800" b="1" dirty="0">
              <a:latin typeface="Georgia" charset="0"/>
              <a:ea typeface="Georgia" charset="0"/>
              <a:cs typeface="Georgia" charset="0"/>
            </a:endParaRPr>
          </a:p>
          <a:p>
            <a:pPr eaLnBrk="1" hangingPunct="1">
              <a:spcBef>
                <a:spcPct val="50000"/>
              </a:spcBef>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marL="514350" indent="-514350" eaLnBrk="1" hangingPunct="1">
              <a:spcBef>
                <a:spcPct val="50000"/>
              </a:spcBef>
              <a:buAutoNum type="arabicPeriod"/>
            </a:pPr>
            <a:endParaRPr lang="en-GB" altLang="en-US" sz="2800" b="1" dirty="0" smtClean="0">
              <a:latin typeface="Georgia" charset="0"/>
              <a:ea typeface="Georgia" charset="0"/>
              <a:cs typeface="Georgia" charset="0"/>
            </a:endParaRPr>
          </a:p>
          <a:p>
            <a:pPr marL="514350" indent="-514350" eaLnBrk="1" hangingPunct="1">
              <a:spcBef>
                <a:spcPct val="50000"/>
              </a:spcBef>
              <a:buAutoNum type="arabicPeriod"/>
            </a:pPr>
            <a:endParaRPr lang="en-GB" altLang="en-US" sz="2800" b="1" dirty="0">
              <a:latin typeface="Georgia" charset="0"/>
              <a:ea typeface="Georgia" charset="0"/>
              <a:cs typeface="Georgia" charset="0"/>
            </a:endParaRPr>
          </a:p>
          <a:p>
            <a:pPr eaLnBrk="1" hangingPunct="1">
              <a:spcBef>
                <a:spcPct val="50000"/>
              </a:spcBef>
            </a:pPr>
            <a:endParaRPr lang="en-GB" altLang="en-US" sz="2800" b="1" dirty="0" smtClean="0">
              <a:latin typeface="Georgia" charset="0"/>
              <a:ea typeface="Georgia" charset="0"/>
              <a:cs typeface="Georgia" charset="0"/>
            </a:endParaRPr>
          </a:p>
        </p:txBody>
      </p:sp>
      <p:graphicFrame>
        <p:nvGraphicFramePr>
          <p:cNvPr id="153" name="Content Placeholder 3"/>
          <p:cNvGraphicFramePr>
            <a:graphicFrameLocks/>
          </p:cNvGraphicFramePr>
          <p:nvPr>
            <p:extLst>
              <p:ext uri="{D42A27DB-BD31-4B8C-83A1-F6EECF244321}">
                <p14:modId xmlns:p14="http://schemas.microsoft.com/office/powerpoint/2010/main" val="791698927"/>
              </p:ext>
            </p:extLst>
          </p:nvPr>
        </p:nvGraphicFramePr>
        <p:xfrm>
          <a:off x="838200" y="6934200"/>
          <a:ext cx="9555694" cy="356168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73" name="Content Placeholder 4"/>
          <p:cNvGraphicFramePr>
            <a:graphicFrameLocks/>
          </p:cNvGraphicFramePr>
          <p:nvPr>
            <p:extLst>
              <p:ext uri="{D42A27DB-BD31-4B8C-83A1-F6EECF244321}">
                <p14:modId xmlns:p14="http://schemas.microsoft.com/office/powerpoint/2010/main" val="1768794057"/>
              </p:ext>
            </p:extLst>
          </p:nvPr>
        </p:nvGraphicFramePr>
        <p:xfrm>
          <a:off x="410006" y="11343943"/>
          <a:ext cx="10562794" cy="587725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180" name="Content Placeholder 4"/>
          <p:cNvGraphicFramePr>
            <a:graphicFrameLocks/>
          </p:cNvGraphicFramePr>
          <p:nvPr>
            <p:extLst>
              <p:ext uri="{D42A27DB-BD31-4B8C-83A1-F6EECF244321}">
                <p14:modId xmlns:p14="http://schemas.microsoft.com/office/powerpoint/2010/main" val="5631942"/>
              </p:ext>
            </p:extLst>
          </p:nvPr>
        </p:nvGraphicFramePr>
        <p:xfrm>
          <a:off x="838200" y="17845098"/>
          <a:ext cx="9589472" cy="6767502"/>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17" name="TextBox 16"/>
          <p:cNvSpPr txBox="1"/>
          <p:nvPr/>
        </p:nvSpPr>
        <p:spPr>
          <a:xfrm>
            <a:off x="18028714" y="15585757"/>
            <a:ext cx="2614818" cy="492443"/>
          </a:xfrm>
          <a:prstGeom prst="rect">
            <a:avLst/>
          </a:prstGeom>
          <a:noFill/>
        </p:spPr>
        <p:txBody>
          <a:bodyPr wrap="none" rtlCol="0">
            <a:spAutoFit/>
          </a:bodyPr>
          <a:lstStyle/>
          <a:p>
            <a:r>
              <a:rPr lang="en-US" sz="2600" b="1" dirty="0" smtClean="0">
                <a:solidFill>
                  <a:srgbClr val="DE6225"/>
                </a:solidFill>
              </a:rPr>
              <a:t>Aging  Process</a:t>
            </a:r>
            <a:endParaRPr lang="en-US" sz="2600" b="1" dirty="0">
              <a:solidFill>
                <a:srgbClr val="DE6225"/>
              </a:solidFill>
            </a:endParaRPr>
          </a:p>
        </p:txBody>
      </p:sp>
      <p:sp>
        <p:nvSpPr>
          <p:cNvPr id="35" name="TextBox 34"/>
          <p:cNvSpPr txBox="1"/>
          <p:nvPr/>
        </p:nvSpPr>
        <p:spPr>
          <a:xfrm>
            <a:off x="12024500" y="25298400"/>
            <a:ext cx="2925798" cy="461665"/>
          </a:xfrm>
          <a:prstGeom prst="rect">
            <a:avLst/>
          </a:prstGeom>
          <a:noFill/>
        </p:spPr>
        <p:txBody>
          <a:bodyPr wrap="square" rtlCol="0">
            <a:spAutoFit/>
          </a:bodyPr>
          <a:lstStyle/>
          <a:p>
            <a:r>
              <a:rPr lang="en-US" sz="2400" b="1" dirty="0" smtClean="0"/>
              <a:t>L8 (default)</a:t>
            </a:r>
            <a:endParaRPr lang="en-US" sz="2400" b="1" dirty="0"/>
          </a:p>
        </p:txBody>
      </p:sp>
      <p:grpSp>
        <p:nvGrpSpPr>
          <p:cNvPr id="43" name="Group 42"/>
          <p:cNvGrpSpPr/>
          <p:nvPr/>
        </p:nvGrpSpPr>
        <p:grpSpPr>
          <a:xfrm>
            <a:off x="22326599" y="25508138"/>
            <a:ext cx="10120113" cy="6084561"/>
            <a:chOff x="22394052" y="14882385"/>
            <a:chExt cx="10120113" cy="6084561"/>
          </a:xfrm>
        </p:grpSpPr>
        <p:pic>
          <p:nvPicPr>
            <p:cNvPr id="142" name="Content Placeholder 3"/>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7400816" y="15659755"/>
              <a:ext cx="4598838" cy="5051183"/>
            </a:xfrm>
            <a:prstGeom prst="rect">
              <a:avLst/>
            </a:prstGeom>
          </p:spPr>
        </p:pic>
        <p:pic>
          <p:nvPicPr>
            <p:cNvPr id="143" name="Picture 142"/>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2394052" y="15659754"/>
              <a:ext cx="4841371" cy="5113357"/>
            </a:xfrm>
            <a:prstGeom prst="rect">
              <a:avLst/>
            </a:prstGeom>
          </p:spPr>
        </p:pic>
        <p:sp>
          <p:nvSpPr>
            <p:cNvPr id="39" name="TextBox 38"/>
            <p:cNvSpPr txBox="1"/>
            <p:nvPr/>
          </p:nvSpPr>
          <p:spPr>
            <a:xfrm>
              <a:off x="23428018" y="14882385"/>
              <a:ext cx="8509004" cy="461665"/>
            </a:xfrm>
            <a:prstGeom prst="rect">
              <a:avLst/>
            </a:prstGeom>
            <a:noFill/>
          </p:spPr>
          <p:txBody>
            <a:bodyPr wrap="square" rtlCol="0">
              <a:spAutoFit/>
            </a:bodyPr>
            <a:lstStyle/>
            <a:p>
              <a:r>
                <a:rPr lang="en-US" sz="2400" b="1" dirty="0" smtClean="0"/>
                <a:t>1 monolayer (992hPa)      	    8 monolayers (992hPa)</a:t>
              </a:r>
              <a:endParaRPr lang="en-US" sz="2400" b="1" dirty="0"/>
            </a:p>
          </p:txBody>
        </p:sp>
        <p:sp>
          <p:nvSpPr>
            <p:cNvPr id="41" name="TextBox 40"/>
            <p:cNvSpPr txBox="1"/>
            <p:nvPr/>
          </p:nvSpPr>
          <p:spPr>
            <a:xfrm>
              <a:off x="26585053" y="2050528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sp>
          <p:nvSpPr>
            <p:cNvPr id="203" name="TextBox 202"/>
            <p:cNvSpPr txBox="1"/>
            <p:nvPr/>
          </p:nvSpPr>
          <p:spPr>
            <a:xfrm>
              <a:off x="31422119" y="20501661"/>
              <a:ext cx="1092046" cy="461665"/>
            </a:xfrm>
            <a:prstGeom prst="rect">
              <a:avLst/>
            </a:prstGeom>
            <a:noFill/>
          </p:spPr>
          <p:txBody>
            <a:bodyPr wrap="square" rtlCol="0">
              <a:spAutoFit/>
            </a:bodyPr>
            <a:lstStyle/>
            <a:p>
              <a:r>
                <a:rPr lang="en-US" sz="2400" dirty="0" smtClean="0"/>
                <a:t>W/m</a:t>
              </a:r>
              <a:r>
                <a:rPr lang="en-US" sz="2400" baseline="30000" dirty="0" smtClean="0"/>
                <a:t>2</a:t>
              </a:r>
              <a:endParaRPr lang="en-US" sz="2400" baseline="30000" dirty="0"/>
            </a:p>
          </p:txBody>
        </p:sp>
      </p:grpSp>
      <p:grpSp>
        <p:nvGrpSpPr>
          <p:cNvPr id="24" name="Group 23"/>
          <p:cNvGrpSpPr/>
          <p:nvPr/>
        </p:nvGrpSpPr>
        <p:grpSpPr>
          <a:xfrm>
            <a:off x="22460024" y="5605848"/>
            <a:ext cx="12299460" cy="9481752"/>
            <a:chOff x="22460024" y="5605848"/>
            <a:chExt cx="12299460" cy="9481752"/>
          </a:xfrm>
        </p:grpSpPr>
        <p:sp>
          <p:nvSpPr>
            <p:cNvPr id="129" name="TextBox 128"/>
            <p:cNvSpPr txBox="1"/>
            <p:nvPr/>
          </p:nvSpPr>
          <p:spPr>
            <a:xfrm>
              <a:off x="28891695" y="12774573"/>
              <a:ext cx="3619973" cy="1569660"/>
            </a:xfrm>
            <a:prstGeom prst="rect">
              <a:avLst/>
            </a:prstGeom>
            <a:noFill/>
          </p:spPr>
          <p:txBody>
            <a:bodyPr wrap="square" rtlCol="0">
              <a:spAutoFit/>
            </a:bodyPr>
            <a:lstStyle/>
            <a:p>
              <a:r>
                <a:rPr lang="en-US" sz="2400" dirty="0" smtClean="0">
                  <a:solidFill>
                    <a:srgbClr val="0070C0"/>
                  </a:solidFill>
                </a:rPr>
                <a:t>----</a:t>
              </a:r>
              <a:r>
                <a:rPr lang="en-US" sz="2400" dirty="0" smtClean="0"/>
                <a:t> 1 monolayer </a:t>
              </a:r>
            </a:p>
            <a:p>
              <a:r>
                <a:rPr lang="en-US" sz="2400" dirty="0" smtClean="0">
                  <a:solidFill>
                    <a:srgbClr val="C00000"/>
                  </a:solidFill>
                </a:rPr>
                <a:t>---- </a:t>
              </a:r>
              <a:r>
                <a:rPr lang="en-US" sz="2400" dirty="0" smtClean="0"/>
                <a:t>2 monolayers </a:t>
              </a:r>
            </a:p>
            <a:p>
              <a:r>
                <a:rPr lang="en-US" sz="2400" dirty="0" smtClean="0">
                  <a:solidFill>
                    <a:srgbClr val="DE6225"/>
                  </a:solidFill>
                </a:rPr>
                <a:t>---- </a:t>
              </a:r>
              <a:r>
                <a:rPr lang="en-US" sz="2400" dirty="0" smtClean="0"/>
                <a:t>4 monolayers </a:t>
              </a:r>
              <a:endParaRPr lang="en-US" sz="2400" dirty="0"/>
            </a:p>
            <a:p>
              <a:r>
                <a:rPr lang="en-US" sz="2400" dirty="0" smtClean="0"/>
                <a:t>---- 8 monolayers</a:t>
              </a:r>
            </a:p>
          </p:txBody>
        </p:sp>
        <p:grpSp>
          <p:nvGrpSpPr>
            <p:cNvPr id="86" name="Group 85"/>
            <p:cNvGrpSpPr/>
            <p:nvPr/>
          </p:nvGrpSpPr>
          <p:grpSpPr>
            <a:xfrm>
              <a:off x="22804919" y="12310447"/>
              <a:ext cx="4924032" cy="2777153"/>
              <a:chOff x="2086345" y="1020176"/>
              <a:chExt cx="8033456" cy="4476897"/>
            </a:xfrm>
          </p:grpSpPr>
          <p:pic>
            <p:nvPicPr>
              <p:cNvPr id="87" name="Picture 86"/>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2086345" y="1020176"/>
                <a:ext cx="8033456" cy="4476897"/>
              </a:xfrm>
              <a:prstGeom prst="rect">
                <a:avLst/>
              </a:prstGeom>
            </p:spPr>
          </p:pic>
          <p:sp>
            <p:nvSpPr>
              <p:cNvPr id="88" name="Rectangle 87"/>
              <p:cNvSpPr/>
              <p:nvPr/>
            </p:nvSpPr>
            <p:spPr>
              <a:xfrm>
                <a:off x="4846720" y="3080443"/>
                <a:ext cx="444500" cy="36933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a:off x="6528674" y="3022600"/>
                <a:ext cx="285750" cy="59793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4868059" y="2978875"/>
                <a:ext cx="266700" cy="307777"/>
              </a:xfrm>
              <a:prstGeom prst="rect">
                <a:avLst/>
              </a:prstGeom>
              <a:noFill/>
            </p:spPr>
            <p:txBody>
              <a:bodyPr wrap="square" rtlCol="0">
                <a:spAutoFit/>
              </a:bodyPr>
              <a:lstStyle/>
              <a:p>
                <a:r>
                  <a:rPr lang="en-US" sz="1400" b="1" dirty="0" smtClean="0"/>
                  <a:t>2</a:t>
                </a:r>
                <a:endParaRPr lang="en-US" sz="1400" b="1" dirty="0"/>
              </a:p>
            </p:txBody>
          </p:sp>
          <p:sp>
            <p:nvSpPr>
              <p:cNvPr id="92" name="TextBox 91"/>
              <p:cNvSpPr txBox="1"/>
              <p:nvPr/>
            </p:nvSpPr>
            <p:spPr>
              <a:xfrm>
                <a:off x="6445525" y="3060382"/>
                <a:ext cx="266700" cy="5221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dirty="0"/>
                  <a:t>3</a:t>
                </a:r>
              </a:p>
            </p:txBody>
          </p:sp>
          <p:sp>
            <p:nvSpPr>
              <p:cNvPr id="93" name="Rectangle 92"/>
              <p:cNvSpPr/>
              <p:nvPr/>
            </p:nvSpPr>
            <p:spPr>
              <a:xfrm>
                <a:off x="3143764" y="2059438"/>
                <a:ext cx="605737" cy="402234"/>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3222801" y="2017291"/>
                <a:ext cx="321062" cy="496151"/>
              </a:xfrm>
              <a:prstGeom prst="rect">
                <a:avLst/>
              </a:prstGeom>
              <a:noFill/>
            </p:spPr>
            <p:txBody>
              <a:bodyPr wrap="square" rtlCol="0">
                <a:spAutoFit/>
              </a:bodyPr>
              <a:lstStyle/>
              <a:p>
                <a:r>
                  <a:rPr lang="en-US" sz="1400" b="1" dirty="0"/>
                  <a:t>1</a:t>
                </a:r>
              </a:p>
            </p:txBody>
          </p:sp>
        </p:grpSp>
        <p:sp>
          <p:nvSpPr>
            <p:cNvPr id="95" name="TextBox 94"/>
            <p:cNvSpPr txBox="1"/>
            <p:nvPr/>
          </p:nvSpPr>
          <p:spPr>
            <a:xfrm>
              <a:off x="26357319" y="5605848"/>
              <a:ext cx="8402165" cy="461665"/>
            </a:xfrm>
            <a:prstGeom prst="rect">
              <a:avLst/>
            </a:prstGeom>
            <a:noFill/>
          </p:spPr>
          <p:txBody>
            <a:bodyPr wrap="square" rtlCol="0">
              <a:spAutoFit/>
            </a:bodyPr>
            <a:lstStyle/>
            <a:p>
              <a:r>
                <a:rPr lang="en-US" sz="2400" b="1" dirty="0" smtClean="0"/>
                <a:t>Monthly BC Vertical Profiles</a:t>
              </a:r>
              <a:endParaRPr lang="en-US" sz="2400" b="1" dirty="0"/>
            </a:p>
          </p:txBody>
        </p:sp>
        <p:sp>
          <p:nvSpPr>
            <p:cNvPr id="37" name="TextBox 36"/>
            <p:cNvSpPr txBox="1"/>
            <p:nvPr/>
          </p:nvSpPr>
          <p:spPr>
            <a:xfrm>
              <a:off x="22804919" y="6836254"/>
              <a:ext cx="1752600" cy="461665"/>
            </a:xfrm>
            <a:prstGeom prst="rect">
              <a:avLst/>
            </a:prstGeom>
            <a:noFill/>
          </p:spPr>
          <p:txBody>
            <a:bodyPr wrap="square" rtlCol="0">
              <a:spAutoFit/>
            </a:bodyPr>
            <a:lstStyle/>
            <a:p>
              <a:r>
                <a:rPr lang="en-US" sz="2400" b="1" dirty="0" smtClean="0"/>
                <a:t>March</a:t>
              </a:r>
              <a:endParaRPr lang="en-US" sz="2400" b="1" dirty="0"/>
            </a:p>
          </p:txBody>
        </p:sp>
        <p:sp>
          <p:nvSpPr>
            <p:cNvPr id="131" name="TextBox 130"/>
            <p:cNvSpPr txBox="1"/>
            <p:nvPr/>
          </p:nvSpPr>
          <p:spPr>
            <a:xfrm>
              <a:off x="22460024" y="10127947"/>
              <a:ext cx="2015615" cy="461665"/>
            </a:xfrm>
            <a:prstGeom prst="rect">
              <a:avLst/>
            </a:prstGeom>
            <a:noFill/>
          </p:spPr>
          <p:txBody>
            <a:bodyPr wrap="square" rtlCol="0">
              <a:spAutoFit/>
            </a:bodyPr>
            <a:lstStyle/>
            <a:p>
              <a:r>
                <a:rPr lang="en-US" sz="2400" b="1" dirty="0" smtClean="0"/>
                <a:t>September</a:t>
              </a:r>
              <a:endParaRPr lang="en-US" sz="2400" b="1" dirty="0"/>
            </a:p>
          </p:txBody>
        </p:sp>
      </p:grpSp>
      <p:grpSp>
        <p:nvGrpSpPr>
          <p:cNvPr id="47" name="Group 46"/>
          <p:cNvGrpSpPr/>
          <p:nvPr/>
        </p:nvGrpSpPr>
        <p:grpSpPr>
          <a:xfrm>
            <a:off x="22409980" y="16370005"/>
            <a:ext cx="9822620" cy="7175795"/>
            <a:chOff x="22409980" y="16687800"/>
            <a:chExt cx="9822620" cy="7175795"/>
          </a:xfrm>
        </p:grpSpPr>
        <p:grpSp>
          <p:nvGrpSpPr>
            <p:cNvPr id="15" name="Group 14"/>
            <p:cNvGrpSpPr/>
            <p:nvPr/>
          </p:nvGrpSpPr>
          <p:grpSpPr>
            <a:xfrm>
              <a:off x="22409980" y="16687800"/>
              <a:ext cx="9501320" cy="7175795"/>
              <a:chOff x="25136775" y="13934954"/>
              <a:chExt cx="9501320" cy="7175795"/>
            </a:xfrm>
          </p:grpSpPr>
          <p:sp>
            <p:nvSpPr>
              <p:cNvPr id="22" name="TextBox 21"/>
              <p:cNvSpPr txBox="1"/>
              <p:nvPr/>
            </p:nvSpPr>
            <p:spPr>
              <a:xfrm>
                <a:off x="25746602" y="20279752"/>
                <a:ext cx="8634874" cy="830997"/>
              </a:xfrm>
              <a:prstGeom prst="rect">
                <a:avLst/>
              </a:prstGeom>
              <a:noFill/>
              <a:ln>
                <a:solidFill>
                  <a:srgbClr val="0070C0"/>
                </a:solidFill>
              </a:ln>
            </p:spPr>
            <p:txBody>
              <a:bodyPr wrap="square" rtlCol="0">
                <a:spAutoFit/>
              </a:bodyPr>
              <a:lstStyle/>
              <a:p>
                <a:r>
                  <a:rPr lang="en-US" sz="2400" b="1" dirty="0" smtClean="0"/>
                  <a:t>In </a:t>
                </a:r>
                <a:r>
                  <a:rPr lang="en-US" sz="2400" b="1" dirty="0"/>
                  <a:t>the Arctic: </a:t>
                </a:r>
                <a:endParaRPr lang="en-US" sz="2400" b="1" dirty="0" smtClean="0"/>
              </a:p>
              <a:p>
                <a:r>
                  <a:rPr lang="en-US" sz="2400" b="1" dirty="0" smtClean="0"/>
                  <a:t>Most </a:t>
                </a:r>
                <a:r>
                  <a:rPr lang="en-US" sz="2400" b="1" dirty="0"/>
                  <a:t>of BC is in primary </a:t>
                </a:r>
                <a:r>
                  <a:rPr lang="en-US" sz="2400" b="1" dirty="0" smtClean="0"/>
                  <a:t>carbon mode (externally mixed)!</a:t>
                </a:r>
                <a:endParaRPr lang="en-US" sz="2400" b="1" dirty="0"/>
              </a:p>
            </p:txBody>
          </p:sp>
          <p:grpSp>
            <p:nvGrpSpPr>
              <p:cNvPr id="28" name="Group 27"/>
              <p:cNvGrpSpPr/>
              <p:nvPr/>
            </p:nvGrpSpPr>
            <p:grpSpPr>
              <a:xfrm>
                <a:off x="25184689" y="15066842"/>
                <a:ext cx="5352182" cy="4649198"/>
                <a:chOff x="26746108" y="14882485"/>
                <a:chExt cx="5123295" cy="4649198"/>
              </a:xfrm>
            </p:grpSpPr>
            <p:pic>
              <p:nvPicPr>
                <p:cNvPr id="18" name="Picture 1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6746108" y="14882485"/>
                  <a:ext cx="5123295" cy="4649198"/>
                </a:xfrm>
                <a:prstGeom prst="rect">
                  <a:avLst/>
                </a:prstGeom>
              </p:spPr>
            </p:pic>
            <p:sp>
              <p:nvSpPr>
                <p:cNvPr id="26" name="TextBox 25"/>
                <p:cNvSpPr txBox="1"/>
                <p:nvPr/>
              </p:nvSpPr>
              <p:spPr>
                <a:xfrm>
                  <a:off x="27178162" y="16309554"/>
                  <a:ext cx="2074576" cy="523220"/>
                </a:xfrm>
                <a:prstGeom prst="rect">
                  <a:avLst/>
                </a:prstGeom>
                <a:noFill/>
              </p:spPr>
              <p:txBody>
                <a:bodyPr wrap="square" rtlCol="0">
                  <a:spAutoFit/>
                </a:bodyPr>
                <a:lstStyle/>
                <a:p>
                  <a:r>
                    <a:rPr lang="en-US" sz="2800" b="1" dirty="0" smtClean="0"/>
                    <a:t>L1</a:t>
                  </a:r>
                  <a:endParaRPr lang="en-US" sz="2800" b="1" dirty="0"/>
                </a:p>
              </p:txBody>
            </p:sp>
            <p:sp>
              <p:nvSpPr>
                <p:cNvPr id="117" name="TextBox 116"/>
                <p:cNvSpPr txBox="1"/>
                <p:nvPr/>
              </p:nvSpPr>
              <p:spPr>
                <a:xfrm>
                  <a:off x="27158533" y="18571023"/>
                  <a:ext cx="2074576" cy="523220"/>
                </a:xfrm>
                <a:prstGeom prst="rect">
                  <a:avLst/>
                </a:prstGeom>
                <a:noFill/>
              </p:spPr>
              <p:txBody>
                <a:bodyPr wrap="square" rtlCol="0">
                  <a:spAutoFit/>
                </a:bodyPr>
                <a:lstStyle/>
                <a:p>
                  <a:r>
                    <a:rPr lang="en-US" sz="2800" b="1" smtClean="0"/>
                    <a:t>L8</a:t>
                  </a:r>
                  <a:endParaRPr lang="en-US" sz="2800" b="1" dirty="0"/>
                </a:p>
              </p:txBody>
            </p:sp>
          </p:grpSp>
          <p:sp>
            <p:nvSpPr>
              <p:cNvPr id="134" name="TextBox 133"/>
              <p:cNvSpPr txBox="1"/>
              <p:nvPr/>
            </p:nvSpPr>
            <p:spPr>
              <a:xfrm>
                <a:off x="25136775" y="13934954"/>
                <a:ext cx="9501320" cy="461665"/>
              </a:xfrm>
              <a:prstGeom prst="rect">
                <a:avLst/>
              </a:prstGeom>
              <a:noFill/>
            </p:spPr>
            <p:txBody>
              <a:bodyPr wrap="square" rtlCol="0">
                <a:spAutoFit/>
              </a:bodyPr>
              <a:lstStyle/>
              <a:p>
                <a:pPr algn="ctr"/>
                <a:r>
                  <a:rPr lang="en-US" sz="2400" b="1" dirty="0"/>
                  <a:t>BC </a:t>
                </a:r>
                <a:r>
                  <a:rPr lang="en-US" sz="2400" b="1" dirty="0" smtClean="0"/>
                  <a:t>Ratio in </a:t>
                </a:r>
                <a:r>
                  <a:rPr lang="en-US" sz="2400" b="1" dirty="0" err="1" smtClean="0"/>
                  <a:t>CAMChem</a:t>
                </a:r>
                <a:r>
                  <a:rPr lang="en-US" sz="2400" b="1" dirty="0" smtClean="0"/>
                  <a:t> (BC in Accumulation Mode/Total BC)</a:t>
                </a:r>
              </a:p>
            </p:txBody>
          </p:sp>
        </p:grpSp>
        <p:pic>
          <p:nvPicPr>
            <p:cNvPr id="45" name="Picture 44"/>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27113982" y="17819688"/>
              <a:ext cx="5118618" cy="4692066"/>
            </a:xfrm>
            <a:prstGeom prst="rect">
              <a:avLst/>
            </a:prstGeom>
          </p:spPr>
        </p:pic>
        <p:sp>
          <p:nvSpPr>
            <p:cNvPr id="204" name="TextBox 203"/>
            <p:cNvSpPr txBox="1"/>
            <p:nvPr/>
          </p:nvSpPr>
          <p:spPr>
            <a:xfrm>
              <a:off x="27605676" y="19244930"/>
              <a:ext cx="2167259" cy="523220"/>
            </a:xfrm>
            <a:prstGeom prst="rect">
              <a:avLst/>
            </a:prstGeom>
            <a:noFill/>
          </p:spPr>
          <p:txBody>
            <a:bodyPr wrap="square" rtlCol="0">
              <a:spAutoFit/>
            </a:bodyPr>
            <a:lstStyle/>
            <a:p>
              <a:r>
                <a:rPr lang="en-US" sz="2800" b="1" dirty="0" smtClean="0"/>
                <a:t>L1</a:t>
              </a:r>
              <a:endParaRPr lang="en-US" sz="2800" b="1" dirty="0"/>
            </a:p>
          </p:txBody>
        </p:sp>
        <p:sp>
          <p:nvSpPr>
            <p:cNvPr id="205" name="TextBox 204"/>
            <p:cNvSpPr txBox="1"/>
            <p:nvPr/>
          </p:nvSpPr>
          <p:spPr>
            <a:xfrm>
              <a:off x="27585170" y="21506399"/>
              <a:ext cx="2167259" cy="523220"/>
            </a:xfrm>
            <a:prstGeom prst="rect">
              <a:avLst/>
            </a:prstGeom>
            <a:noFill/>
          </p:spPr>
          <p:txBody>
            <a:bodyPr wrap="square" rtlCol="0">
              <a:spAutoFit/>
            </a:bodyPr>
            <a:lstStyle/>
            <a:p>
              <a:r>
                <a:rPr lang="en-US" sz="2800" b="1" smtClean="0"/>
                <a:t>L8</a:t>
              </a:r>
              <a:endParaRPr lang="en-US" sz="2800" b="1" dirty="0"/>
            </a:p>
          </p:txBody>
        </p:sp>
        <p:sp>
          <p:nvSpPr>
            <p:cNvPr id="46" name="TextBox 45"/>
            <p:cNvSpPr txBox="1"/>
            <p:nvPr/>
          </p:nvSpPr>
          <p:spPr>
            <a:xfrm>
              <a:off x="23549187" y="17253744"/>
              <a:ext cx="7576113" cy="461665"/>
            </a:xfrm>
            <a:prstGeom prst="rect">
              <a:avLst/>
            </a:prstGeom>
            <a:noFill/>
          </p:spPr>
          <p:txBody>
            <a:bodyPr wrap="none" rtlCol="0">
              <a:spAutoFit/>
            </a:bodyPr>
            <a:lstStyle/>
            <a:p>
              <a:r>
                <a:rPr lang="en-US" sz="2400" b="1" dirty="0" smtClean="0"/>
                <a:t>March (992hPa)	September (992hPa)</a:t>
              </a:r>
              <a:endParaRPr lang="en-US" sz="2400" b="1" dirty="0"/>
            </a:p>
          </p:txBody>
        </p:sp>
      </p:grpSp>
      <p:cxnSp>
        <p:nvCxnSpPr>
          <p:cNvPr id="206" name="Straight Arrow Connector 205"/>
          <p:cNvCxnSpPr>
            <a:endCxn id="22" idx="0"/>
          </p:cNvCxnSpPr>
          <p:nvPr/>
        </p:nvCxnSpPr>
        <p:spPr>
          <a:xfrm flipH="1">
            <a:off x="27337244" y="20243172"/>
            <a:ext cx="1736708"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207" name="Straight Arrow Connector 206"/>
          <p:cNvCxnSpPr>
            <a:endCxn id="22" idx="0"/>
          </p:cNvCxnSpPr>
          <p:nvPr/>
        </p:nvCxnSpPr>
        <p:spPr>
          <a:xfrm>
            <a:off x="25139882" y="20243172"/>
            <a:ext cx="2197362" cy="2471631"/>
          </a:xfrm>
          <a:prstGeom prst="straightConnector1">
            <a:avLst/>
          </a:prstGeom>
          <a:ln w="38100">
            <a:solidFill>
              <a:srgbClr val="0070C0"/>
            </a:solidFill>
            <a:tailEnd type="triangle"/>
          </a:ln>
        </p:spPr>
        <p:style>
          <a:lnRef idx="2">
            <a:schemeClr val="accent1"/>
          </a:lnRef>
          <a:fillRef idx="0">
            <a:schemeClr val="accent1"/>
          </a:fillRef>
          <a:effectRef idx="1">
            <a:schemeClr val="accent1"/>
          </a:effectRef>
          <a:fontRef idx="minor">
            <a:schemeClr val="tx1"/>
          </a:fontRef>
        </p:style>
      </p:cxnSp>
      <p:grpSp>
        <p:nvGrpSpPr>
          <p:cNvPr id="213" name="Group 212"/>
          <p:cNvGrpSpPr/>
          <p:nvPr/>
        </p:nvGrpSpPr>
        <p:grpSpPr>
          <a:xfrm>
            <a:off x="34172737" y="14326086"/>
            <a:ext cx="3137287" cy="2491737"/>
            <a:chOff x="5842896" y="1630112"/>
            <a:chExt cx="2351079" cy="1994177"/>
          </a:xfrm>
        </p:grpSpPr>
        <p:pic>
          <p:nvPicPr>
            <p:cNvPr id="214" name="Picture 213"/>
            <p:cNvPicPr>
              <a:picLocks noChangeAspect="1"/>
            </p:cNvPicPr>
            <p:nvPr/>
          </p:nvPicPr>
          <p:blipFill>
            <a:blip r:embed="rId29"/>
            <a:stretch>
              <a:fillRect/>
            </a:stretch>
          </p:blipFill>
          <p:spPr>
            <a:xfrm>
              <a:off x="5842896" y="1630112"/>
              <a:ext cx="2351078" cy="976602"/>
            </a:xfrm>
            <a:prstGeom prst="rect">
              <a:avLst/>
            </a:prstGeom>
          </p:spPr>
        </p:pic>
        <p:sp>
          <p:nvSpPr>
            <p:cNvPr id="215" name="Left Brace 214"/>
            <p:cNvSpPr/>
            <p:nvPr/>
          </p:nvSpPr>
          <p:spPr>
            <a:xfrm rot="16200000">
              <a:off x="6559615" y="2381878"/>
              <a:ext cx="261607" cy="86955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6" name="Left Brace 215"/>
            <p:cNvSpPr/>
            <p:nvPr/>
          </p:nvSpPr>
          <p:spPr>
            <a:xfrm rot="16200000">
              <a:off x="7647536" y="2401018"/>
              <a:ext cx="261604" cy="831274"/>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217" name="Picture 216"/>
            <p:cNvPicPr>
              <a:picLocks noChangeAspect="1"/>
            </p:cNvPicPr>
            <p:nvPr/>
          </p:nvPicPr>
          <p:blipFill>
            <a:blip r:embed="rId30"/>
            <a:stretch>
              <a:fillRect/>
            </a:stretch>
          </p:blipFill>
          <p:spPr>
            <a:xfrm>
              <a:off x="6493441" y="2976314"/>
              <a:ext cx="455334" cy="647975"/>
            </a:xfrm>
            <a:prstGeom prst="rect">
              <a:avLst/>
            </a:prstGeom>
          </p:spPr>
        </p:pic>
        <p:pic>
          <p:nvPicPr>
            <p:cNvPr id="218" name="Picture 217"/>
            <p:cNvPicPr>
              <a:picLocks noChangeAspect="1"/>
            </p:cNvPicPr>
            <p:nvPr/>
          </p:nvPicPr>
          <p:blipFill>
            <a:blip r:embed="rId31"/>
            <a:stretch>
              <a:fillRect/>
            </a:stretch>
          </p:blipFill>
          <p:spPr>
            <a:xfrm>
              <a:off x="7606142" y="2979093"/>
              <a:ext cx="432298" cy="631819"/>
            </a:xfrm>
            <a:prstGeom prst="rect">
              <a:avLst/>
            </a:prstGeom>
          </p:spPr>
        </p:pic>
      </p:grpSp>
      <p:sp>
        <p:nvSpPr>
          <p:cNvPr id="227" name="TextBox 226"/>
          <p:cNvSpPr txBox="1"/>
          <p:nvPr/>
        </p:nvSpPr>
        <p:spPr>
          <a:xfrm>
            <a:off x="38809890" y="16129132"/>
            <a:ext cx="4321958" cy="1938992"/>
          </a:xfrm>
          <a:prstGeom prst="rect">
            <a:avLst/>
          </a:prstGeom>
          <a:noFill/>
        </p:spPr>
        <p:txBody>
          <a:bodyPr wrap="square" rtlCol="0">
            <a:spAutoFit/>
          </a:bodyPr>
          <a:lstStyle/>
          <a:p>
            <a:pPr marL="342900" indent="-342900">
              <a:buFont typeface="Arial" charset="0"/>
              <a:buChar char="•"/>
            </a:pPr>
            <a:r>
              <a:rPr lang="en-US" sz="2400" i="1" dirty="0" err="1" smtClean="0"/>
              <a:t>I</a:t>
            </a:r>
            <a:r>
              <a:rPr lang="en-US" sz="2400" baseline="-25000" dirty="0" err="1" smtClean="0"/>
              <a:t>cond</a:t>
            </a:r>
            <a:r>
              <a:rPr lang="en-US" sz="2400" dirty="0"/>
              <a:t>: total volume condensation rate over surface </a:t>
            </a:r>
            <a:r>
              <a:rPr lang="en-US" sz="2400" dirty="0" smtClean="0"/>
              <a:t>area. [2]</a:t>
            </a:r>
            <a:endParaRPr lang="en-US" sz="2400" dirty="0"/>
          </a:p>
          <a:p>
            <a:pPr marL="285750" indent="-285750">
              <a:buFont typeface="Arial" charset="0"/>
              <a:buChar char="•"/>
            </a:pPr>
            <a:r>
              <a:rPr lang="en-US" sz="2400" i="1" dirty="0"/>
              <a:t>N</a:t>
            </a:r>
            <a:r>
              <a:rPr lang="en-US" sz="2400" dirty="0"/>
              <a:t>: total aerosol number </a:t>
            </a:r>
            <a:r>
              <a:rPr lang="en-US" sz="2400" dirty="0" smtClean="0"/>
              <a:t>concentration. [2]</a:t>
            </a:r>
            <a:endParaRPr lang="en-US" altLang="zh-CN" sz="2400" dirty="0"/>
          </a:p>
        </p:txBody>
      </p:sp>
      <p:grpSp>
        <p:nvGrpSpPr>
          <p:cNvPr id="228" name="Group 227"/>
          <p:cNvGrpSpPr/>
          <p:nvPr/>
        </p:nvGrpSpPr>
        <p:grpSpPr>
          <a:xfrm>
            <a:off x="38592288" y="14630886"/>
            <a:ext cx="4795886" cy="1140477"/>
            <a:chOff x="3502192" y="1164134"/>
            <a:chExt cx="3932776" cy="994330"/>
          </a:xfrm>
        </p:grpSpPr>
        <p:graphicFrame>
          <p:nvGraphicFramePr>
            <p:cNvPr id="229" name="对象 3"/>
            <p:cNvGraphicFramePr>
              <a:graphicFrameLocks noChangeAspect="1"/>
            </p:cNvGraphicFramePr>
            <p:nvPr>
              <p:extLst>
                <p:ext uri="{D42A27DB-BD31-4B8C-83A1-F6EECF244321}">
                  <p14:modId xmlns:p14="http://schemas.microsoft.com/office/powerpoint/2010/main" val="1885475113"/>
                </p:ext>
              </p:extLst>
            </p:nvPr>
          </p:nvGraphicFramePr>
          <p:xfrm>
            <a:off x="3502192" y="1164134"/>
            <a:ext cx="3388862" cy="529509"/>
          </p:xfrm>
          <a:graphic>
            <a:graphicData uri="http://schemas.openxmlformats.org/presentationml/2006/ole">
              <mc:AlternateContent xmlns:mc="http://schemas.openxmlformats.org/markup-compatibility/2006">
                <mc:Choice xmlns:v="urn:schemas-microsoft-com:vml" Requires="v">
                  <p:oleObj spid="_x0000_s5170" name="Equation" r:id="rId32" imgW="1625600" imgH="254000" progId="Equation.DSMT4">
                    <p:embed/>
                  </p:oleObj>
                </mc:Choice>
                <mc:Fallback>
                  <p:oleObj name="Equation" r:id="rId32" imgW="1625600" imgH="254000" progId="Equation.DSMT4">
                    <p:embed/>
                    <p:pic>
                      <p:nvPicPr>
                        <p:cNvPr id="0" name=""/>
                        <p:cNvPicPr/>
                        <p:nvPr/>
                      </p:nvPicPr>
                      <p:blipFill>
                        <a:blip r:embed="rId33"/>
                        <a:stretch>
                          <a:fillRect/>
                        </a:stretch>
                      </p:blipFill>
                      <p:spPr>
                        <a:xfrm>
                          <a:off x="3502192" y="1164134"/>
                          <a:ext cx="3388862" cy="529509"/>
                        </a:xfrm>
                        <a:prstGeom prst="rect">
                          <a:avLst/>
                        </a:prstGeom>
                      </p:spPr>
                    </p:pic>
                  </p:oleObj>
                </mc:Fallback>
              </mc:AlternateContent>
            </a:graphicData>
          </a:graphic>
        </p:graphicFrame>
        <p:sp>
          <p:nvSpPr>
            <p:cNvPr id="230" name="TextBox 229"/>
            <p:cNvSpPr txBox="1"/>
            <p:nvPr/>
          </p:nvSpPr>
          <p:spPr>
            <a:xfrm>
              <a:off x="3973310" y="1809626"/>
              <a:ext cx="3461658" cy="348838"/>
            </a:xfrm>
            <a:prstGeom prst="rect">
              <a:avLst/>
            </a:prstGeom>
            <a:noFill/>
          </p:spPr>
          <p:txBody>
            <a:bodyPr wrap="square" rtlCol="0">
              <a:spAutoFit/>
            </a:bodyPr>
            <a:lstStyle/>
            <a:p>
              <a:r>
                <a:rPr lang="en-US" sz="2000" dirty="0">
                  <a:solidFill>
                    <a:srgbClr val="FF0000"/>
                  </a:solidFill>
                </a:rPr>
                <a:t>condensation     coagulation</a:t>
              </a:r>
            </a:p>
          </p:txBody>
        </p:sp>
      </p:grpSp>
      <p:sp>
        <p:nvSpPr>
          <p:cNvPr id="231" name="TextBox 230"/>
          <p:cNvSpPr txBox="1"/>
          <p:nvPr/>
        </p:nvSpPr>
        <p:spPr>
          <a:xfrm>
            <a:off x="33896270" y="16836694"/>
            <a:ext cx="4830856" cy="1200329"/>
          </a:xfrm>
          <a:prstGeom prst="rect">
            <a:avLst/>
          </a:prstGeom>
          <a:noFill/>
        </p:spPr>
        <p:txBody>
          <a:bodyPr wrap="square" rtlCol="0">
            <a:spAutoFit/>
          </a:bodyPr>
          <a:lstStyle/>
          <a:p>
            <a:r>
              <a:rPr kumimoji="1" lang="en-US" altLang="zh-CN" sz="2400" dirty="0" smtClean="0">
                <a:ea typeface="Arial" charset="0"/>
                <a:cs typeface="Arial" charset="0"/>
              </a:rPr>
              <a:t>BC aging timescale computed from model transfer </a:t>
            </a:r>
            <a:r>
              <a:rPr kumimoji="1" lang="en-US" altLang="zh-CN" sz="2400" dirty="0">
                <a:ea typeface="Arial" charset="0"/>
                <a:cs typeface="Arial" charset="0"/>
              </a:rPr>
              <a:t>r</a:t>
            </a:r>
            <a:r>
              <a:rPr kumimoji="1" lang="en-US" altLang="zh-CN" sz="2400" dirty="0" smtClean="0">
                <a:ea typeface="Arial" charset="0"/>
                <a:cs typeface="Arial" charset="0"/>
              </a:rPr>
              <a:t>ate due to </a:t>
            </a:r>
            <a:r>
              <a:rPr kumimoji="1" lang="en-US" altLang="zh-CN" sz="2400" b="1" dirty="0" smtClean="0">
                <a:ea typeface="Arial" charset="0"/>
                <a:cs typeface="Arial" charset="0"/>
              </a:rPr>
              <a:t>coagulation</a:t>
            </a:r>
            <a:r>
              <a:rPr kumimoji="1" lang="en-US" altLang="zh-CN" sz="2400" dirty="0" smtClean="0">
                <a:ea typeface="Arial" charset="0"/>
                <a:cs typeface="Arial" charset="0"/>
              </a:rPr>
              <a:t> and </a:t>
            </a:r>
            <a:r>
              <a:rPr kumimoji="1" lang="en-US" altLang="zh-CN" sz="2400" b="1" dirty="0">
                <a:ea typeface="Arial" charset="0"/>
                <a:cs typeface="Arial" charset="0"/>
              </a:rPr>
              <a:t>c</a:t>
            </a:r>
            <a:r>
              <a:rPr kumimoji="1" lang="en-US" altLang="zh-CN" sz="2400" b="1" dirty="0" smtClean="0">
                <a:ea typeface="Arial" charset="0"/>
                <a:cs typeface="Arial" charset="0"/>
              </a:rPr>
              <a:t>ondensation</a:t>
            </a:r>
            <a:r>
              <a:rPr kumimoji="1" lang="en-US" altLang="zh-CN" sz="2400" dirty="0" smtClean="0">
                <a:ea typeface="Arial" charset="0"/>
                <a:cs typeface="Arial" charset="0"/>
              </a:rPr>
              <a:t>.</a:t>
            </a:r>
            <a:endParaRPr kumimoji="1" lang="en-US" altLang="zh-CN" sz="2400" dirty="0">
              <a:ea typeface="Arial" charset="0"/>
              <a:cs typeface="Arial" charset="0"/>
            </a:endParaRPr>
          </a:p>
        </p:txBody>
      </p:sp>
      <p:sp>
        <p:nvSpPr>
          <p:cNvPr id="232" name="Rectangle 35"/>
          <p:cNvSpPr>
            <a:spLocks noChangeArrowheads="1"/>
          </p:cNvSpPr>
          <p:nvPr/>
        </p:nvSpPr>
        <p:spPr bwMode="auto">
          <a:xfrm>
            <a:off x="33139547" y="25882044"/>
            <a:ext cx="10044349" cy="62187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eaLnBrk="0" hangingPunct="0">
              <a:defRPr sz="8600">
                <a:solidFill>
                  <a:schemeClr val="tx1"/>
                </a:solidFill>
                <a:latin typeface="Arial" charset="0"/>
                <a:ea typeface="ＭＳ Ｐゴシック" charset="-128"/>
              </a:defRPr>
            </a:lvl1pPr>
            <a:lvl2pPr marL="742950" indent="-285750" eaLnBrk="0" hangingPunct="0">
              <a:defRPr sz="8600">
                <a:solidFill>
                  <a:schemeClr val="tx1"/>
                </a:solidFill>
                <a:latin typeface="Arial" charset="0"/>
                <a:ea typeface="ＭＳ Ｐゴシック" charset="-128"/>
              </a:defRPr>
            </a:lvl2pPr>
            <a:lvl3pPr marL="1143000" indent="-228600" eaLnBrk="0" hangingPunct="0">
              <a:defRPr sz="8600">
                <a:solidFill>
                  <a:schemeClr val="tx1"/>
                </a:solidFill>
                <a:latin typeface="Arial" charset="0"/>
                <a:ea typeface="ＭＳ Ｐゴシック" charset="-128"/>
              </a:defRPr>
            </a:lvl3pPr>
            <a:lvl4pPr marL="1600200" indent="-228600" eaLnBrk="0" hangingPunct="0">
              <a:defRPr sz="8600">
                <a:solidFill>
                  <a:schemeClr val="tx1"/>
                </a:solidFill>
                <a:latin typeface="Arial" charset="0"/>
                <a:ea typeface="ＭＳ Ｐゴシック" charset="-128"/>
              </a:defRPr>
            </a:lvl4pPr>
            <a:lvl5pPr marL="2057400" indent="-228600" eaLnBrk="0" hangingPunct="0">
              <a:defRPr sz="8600">
                <a:solidFill>
                  <a:schemeClr val="tx1"/>
                </a:solidFill>
                <a:latin typeface="Arial" charset="0"/>
                <a:ea typeface="ＭＳ Ｐゴシック" charset="-128"/>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128"/>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128"/>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128"/>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128"/>
              </a:defRPr>
            </a:lvl9pPr>
          </a:lstStyle>
          <a:p>
            <a:pPr eaLnBrk="1" hangingPunct="1">
              <a:spcBef>
                <a:spcPct val="50000"/>
              </a:spcBef>
            </a:pPr>
            <a:r>
              <a:rPr lang="en-GB" altLang="en-US" sz="4000" b="1" u="sng" dirty="0" smtClean="0">
                <a:solidFill>
                  <a:srgbClr val="131F33"/>
                </a:solidFill>
              </a:rPr>
              <a:t>References</a:t>
            </a:r>
            <a:endParaRPr lang="en-GB" altLang="en-US" sz="4000" b="1" dirty="0">
              <a:solidFill>
                <a:srgbClr val="131F33"/>
              </a:solidFill>
            </a:endParaRPr>
          </a:p>
          <a:p>
            <a:pPr eaLnBrk="1" hangingPunct="1"/>
            <a:endParaRPr lang="en-US" altLang="en-US" sz="2800" dirty="0" smtClean="0"/>
          </a:p>
          <a:p>
            <a:pPr marL="514350" indent="-514350">
              <a:buFont typeface="+mj-lt"/>
              <a:buAutoNum type="arabicPeriod"/>
            </a:pPr>
            <a:r>
              <a:rPr lang="en-US" sz="2300" dirty="0" smtClean="0"/>
              <a:t>Bond </a:t>
            </a:r>
            <a:r>
              <a:rPr lang="en-US" sz="2300" dirty="0"/>
              <a:t>T., et al</a:t>
            </a:r>
            <a:r>
              <a:rPr lang="en-US" sz="2300" dirty="0" smtClean="0"/>
              <a:t>.: </a:t>
            </a:r>
            <a:r>
              <a:rPr lang="en-US" sz="2300" dirty="0"/>
              <a:t>Bounding the role of black carbon in the climate system: A scientific assessment. </a:t>
            </a:r>
            <a:r>
              <a:rPr lang="en-US" sz="2300" i="1" dirty="0"/>
              <a:t>J. </a:t>
            </a:r>
            <a:r>
              <a:rPr lang="en-US" sz="2300" i="1" dirty="0" err="1"/>
              <a:t>Geophys</a:t>
            </a:r>
            <a:r>
              <a:rPr lang="en-US" sz="2300" i="1" dirty="0"/>
              <a:t>. Res. Atmos</a:t>
            </a:r>
            <a:r>
              <a:rPr lang="en-US" sz="2300" dirty="0"/>
              <a:t>.,  118, 5380–5552, 2013</a:t>
            </a:r>
            <a:r>
              <a:rPr lang="en-US" sz="2300" dirty="0" smtClean="0"/>
              <a:t>.</a:t>
            </a:r>
          </a:p>
          <a:p>
            <a:pPr marL="514350" indent="-514350">
              <a:buFont typeface="+mj-lt"/>
              <a:buAutoNum type="arabicPeriod"/>
            </a:pPr>
            <a:r>
              <a:rPr lang="en-US" sz="2300" dirty="0"/>
              <a:t>Fierce, L, et al.: Toward reduced representation of mixing state for simulating aerosol effects on climate. Bull. Amer. Meteor. Soc. doi:10.1175/BAMS-D-16-0028.1, in press</a:t>
            </a:r>
            <a:r>
              <a:rPr lang="en-US" sz="2300" dirty="0" smtClean="0"/>
              <a:t>.</a:t>
            </a:r>
          </a:p>
          <a:p>
            <a:pPr marL="514350" indent="-514350">
              <a:buFont typeface="+mj-lt"/>
              <a:buAutoNum type="arabicPeriod"/>
            </a:pPr>
            <a:r>
              <a:rPr lang="en-US" sz="2300" dirty="0" smtClean="0"/>
              <a:t>Liu</a:t>
            </a:r>
            <a:r>
              <a:rPr lang="en-US" sz="2300" dirty="0"/>
              <a:t>, X., et al. </a:t>
            </a:r>
            <a:r>
              <a:rPr lang="en-US" sz="2300" dirty="0" smtClean="0"/>
              <a:t>:Toward </a:t>
            </a:r>
            <a:r>
              <a:rPr lang="en-US" sz="2300" dirty="0"/>
              <a:t>a minimal representation of aerosols in climate models: description and evaluation in the Community Atmosphere Model CAM5. </a:t>
            </a:r>
            <a:r>
              <a:rPr lang="en-US" sz="2300" i="1" dirty="0" err="1"/>
              <a:t>Geosci</a:t>
            </a:r>
            <a:r>
              <a:rPr lang="en-US" sz="2300" i="1" dirty="0"/>
              <a:t>. Model Dev</a:t>
            </a:r>
            <a:r>
              <a:rPr lang="en-US" sz="2300" dirty="0"/>
              <a:t>., 5, 709–739, 2012</a:t>
            </a:r>
            <a:r>
              <a:rPr lang="en-US" sz="2300" dirty="0" smtClean="0"/>
              <a:t>.</a:t>
            </a:r>
          </a:p>
          <a:p>
            <a:pPr marL="514350" indent="-514350">
              <a:buFont typeface="+mj-lt"/>
              <a:buAutoNum type="arabicPeriod"/>
            </a:pPr>
            <a:r>
              <a:rPr lang="en-US" sz="2300" dirty="0" err="1"/>
              <a:t>Riemer</a:t>
            </a:r>
            <a:r>
              <a:rPr lang="en-US" sz="2300" dirty="0"/>
              <a:t>, </a:t>
            </a:r>
            <a:r>
              <a:rPr lang="en-US" sz="2300" dirty="0" smtClean="0"/>
              <a:t>N et al.: </a:t>
            </a:r>
            <a:r>
              <a:rPr lang="en-US" sz="2300" dirty="0"/>
              <a:t>Estimating black carbon aging time- scales with a particle-resolved aerosol model. </a:t>
            </a:r>
            <a:r>
              <a:rPr lang="en-US" sz="2300" i="1" dirty="0"/>
              <a:t>J. Aerosol Sci</a:t>
            </a:r>
            <a:r>
              <a:rPr lang="en-US" sz="2300" dirty="0"/>
              <a:t>., 41(1):143–158, 2010. </a:t>
            </a:r>
            <a:endParaRPr lang="en-US" sz="2300" dirty="0" smtClean="0"/>
          </a:p>
          <a:p>
            <a:pPr marL="514350" indent="-514350">
              <a:buFont typeface="+mj-lt"/>
              <a:buAutoNum type="arabicPeriod"/>
            </a:pPr>
            <a:endParaRPr lang="en-US" sz="2800" dirty="0" smtClean="0"/>
          </a:p>
          <a:p>
            <a:endParaRPr lang="en-US" sz="2800" dirty="0"/>
          </a:p>
          <a:p>
            <a:pPr eaLnBrk="1" hangingPunct="1"/>
            <a:endParaRPr lang="en-US" altLang="en-US" sz="2800" dirty="0"/>
          </a:p>
          <a:p>
            <a:pPr eaLnBrk="1" hangingPunct="1"/>
            <a:endParaRPr lang="en-US" altLang="en-US" sz="2800" dirty="0" smtClean="0"/>
          </a:p>
        </p:txBody>
      </p:sp>
      <p:pic>
        <p:nvPicPr>
          <p:cNvPr id="6" name="Picture 5"/>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33808374" y="6668251"/>
            <a:ext cx="8458974" cy="7733549"/>
          </a:xfrm>
          <a:prstGeom prst="rect">
            <a:avLst/>
          </a:prstGeom>
        </p:spPr>
      </p:pic>
      <p:grpSp>
        <p:nvGrpSpPr>
          <p:cNvPr id="209" name="Group 208"/>
          <p:cNvGrpSpPr/>
          <p:nvPr/>
        </p:nvGrpSpPr>
        <p:grpSpPr>
          <a:xfrm>
            <a:off x="35266848" y="6568965"/>
            <a:ext cx="5788539" cy="419168"/>
            <a:chOff x="24435640" y="22326600"/>
            <a:chExt cx="5891960" cy="423951"/>
          </a:xfrm>
        </p:grpSpPr>
        <p:sp>
          <p:nvSpPr>
            <p:cNvPr id="211" name="TextBox 210"/>
            <p:cNvSpPr txBox="1"/>
            <p:nvPr/>
          </p:nvSpPr>
          <p:spPr>
            <a:xfrm>
              <a:off x="24435640" y="22350441"/>
              <a:ext cx="1784375" cy="400110"/>
            </a:xfrm>
            <a:prstGeom prst="rect">
              <a:avLst/>
            </a:prstGeom>
            <a:noFill/>
          </p:spPr>
          <p:txBody>
            <a:bodyPr wrap="square" rtlCol="0">
              <a:spAutoFit/>
            </a:bodyPr>
            <a:lstStyle/>
            <a:p>
              <a:r>
                <a:rPr lang="en-US" sz="2000" b="1" dirty="0" err="1" smtClean="0"/>
                <a:t>CAMChem</a:t>
              </a:r>
              <a:endParaRPr lang="en-US" sz="2000" b="1" dirty="0"/>
            </a:p>
          </p:txBody>
        </p:sp>
        <p:sp>
          <p:nvSpPr>
            <p:cNvPr id="212" name="TextBox 211"/>
            <p:cNvSpPr txBox="1"/>
            <p:nvPr/>
          </p:nvSpPr>
          <p:spPr>
            <a:xfrm>
              <a:off x="28543225" y="22326600"/>
              <a:ext cx="1784375" cy="400110"/>
            </a:xfrm>
            <a:prstGeom prst="rect">
              <a:avLst/>
            </a:prstGeom>
            <a:noFill/>
          </p:spPr>
          <p:txBody>
            <a:bodyPr wrap="square" rtlCol="0">
              <a:spAutoFit/>
            </a:bodyPr>
            <a:lstStyle/>
            <a:p>
              <a:r>
                <a:rPr lang="en-US" sz="2000" b="1" dirty="0" err="1" smtClean="0"/>
                <a:t>PartMC</a:t>
              </a:r>
              <a:endParaRPr lang="en-US" sz="2000" b="1" dirty="0"/>
            </a:p>
          </p:txBody>
        </p:sp>
      </p:grpSp>
      <p:sp>
        <p:nvSpPr>
          <p:cNvPr id="8" name="TextBox 7"/>
          <p:cNvSpPr txBox="1"/>
          <p:nvPr/>
        </p:nvSpPr>
        <p:spPr>
          <a:xfrm>
            <a:off x="40168819" y="13990336"/>
            <a:ext cx="801823" cy="461665"/>
          </a:xfrm>
          <a:prstGeom prst="rect">
            <a:avLst/>
          </a:prstGeom>
          <a:noFill/>
        </p:spPr>
        <p:txBody>
          <a:bodyPr wrap="none" rtlCol="0">
            <a:spAutoFit/>
          </a:bodyPr>
          <a:lstStyle/>
          <a:p>
            <a:r>
              <a:rPr lang="en-US" sz="2400" dirty="0" smtClean="0"/>
              <a:t>hour</a:t>
            </a:r>
            <a:endParaRPr lang="en-US" sz="2400" dirty="0"/>
          </a:p>
        </p:txBody>
      </p:sp>
      <p:pic>
        <p:nvPicPr>
          <p:cNvPr id="16" name="Picture 15"/>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13912892" y="24003001"/>
            <a:ext cx="7142171" cy="3327854"/>
          </a:xfrm>
          <a:prstGeom prst="rect">
            <a:avLst/>
          </a:prstGeom>
        </p:spPr>
      </p:pic>
      <p:grpSp>
        <p:nvGrpSpPr>
          <p:cNvPr id="128" name="Group 127"/>
          <p:cNvGrpSpPr/>
          <p:nvPr/>
        </p:nvGrpSpPr>
        <p:grpSpPr>
          <a:xfrm>
            <a:off x="14558226" y="23622000"/>
            <a:ext cx="7062209" cy="3490408"/>
            <a:chOff x="23435101" y="7351690"/>
            <a:chExt cx="7234549" cy="3695777"/>
          </a:xfrm>
        </p:grpSpPr>
        <p:sp>
          <p:nvSpPr>
            <p:cNvPr id="121" name="TextBox 120"/>
            <p:cNvSpPr txBox="1"/>
            <p:nvPr/>
          </p:nvSpPr>
          <p:spPr>
            <a:xfrm>
              <a:off x="23435101" y="7351690"/>
              <a:ext cx="6693628" cy="488828"/>
            </a:xfrm>
            <a:prstGeom prst="rect">
              <a:avLst/>
            </a:prstGeom>
            <a:noFill/>
          </p:spPr>
          <p:txBody>
            <a:bodyPr wrap="square" rtlCol="0">
              <a:spAutoFit/>
            </a:bodyPr>
            <a:lstStyle/>
            <a:p>
              <a:r>
                <a:rPr lang="en-US" sz="2400" b="1" dirty="0" smtClean="0"/>
                <a:t>Annual BC Mass Mixing Ratio (992hPa)</a:t>
              </a:r>
              <a:endParaRPr lang="en-US" sz="2400" b="1" dirty="0"/>
            </a:p>
          </p:txBody>
        </p:sp>
        <p:sp>
          <p:nvSpPr>
            <p:cNvPr id="126" name="TextBox 125"/>
            <p:cNvSpPr txBox="1"/>
            <p:nvPr/>
          </p:nvSpPr>
          <p:spPr>
            <a:xfrm>
              <a:off x="29527467" y="10623815"/>
              <a:ext cx="1142183" cy="423652"/>
            </a:xfrm>
            <a:prstGeom prst="rect">
              <a:avLst/>
            </a:prstGeom>
            <a:noFill/>
          </p:spPr>
          <p:txBody>
            <a:bodyPr wrap="square" rtlCol="0">
              <a:spAutoFit/>
            </a:bodyPr>
            <a:lstStyle/>
            <a:p>
              <a:r>
                <a:rPr lang="en-US" sz="2000" dirty="0"/>
                <a:t>n</a:t>
              </a:r>
              <a:r>
                <a:rPr lang="en-US" sz="2000" dirty="0" smtClean="0"/>
                <a:t>g/kg</a:t>
              </a:r>
              <a:endParaRPr lang="en-US" sz="2000" dirty="0"/>
            </a:p>
          </p:txBody>
        </p:sp>
      </p:grpSp>
      <p:grpSp>
        <p:nvGrpSpPr>
          <p:cNvPr id="226" name="Group 225"/>
          <p:cNvGrpSpPr/>
          <p:nvPr/>
        </p:nvGrpSpPr>
        <p:grpSpPr>
          <a:xfrm>
            <a:off x="34353500" y="18096979"/>
            <a:ext cx="7251700" cy="6883921"/>
            <a:chOff x="34353500" y="18096979"/>
            <a:chExt cx="7251700" cy="6883921"/>
          </a:xfrm>
        </p:grpSpPr>
        <p:pic>
          <p:nvPicPr>
            <p:cNvPr id="224" name="Picture 223"/>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34353500" y="18211800"/>
              <a:ext cx="7251700" cy="3619500"/>
            </a:xfrm>
            <a:prstGeom prst="rect">
              <a:avLst/>
            </a:prstGeom>
          </p:spPr>
        </p:pic>
        <p:pic>
          <p:nvPicPr>
            <p:cNvPr id="225" name="Picture 224"/>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4372243" y="21412200"/>
              <a:ext cx="7200900" cy="3568700"/>
            </a:xfrm>
            <a:prstGeom prst="rect">
              <a:avLst/>
            </a:prstGeom>
          </p:spPr>
        </p:pic>
        <p:grpSp>
          <p:nvGrpSpPr>
            <p:cNvPr id="162" name="Group 161"/>
            <p:cNvGrpSpPr/>
            <p:nvPr/>
          </p:nvGrpSpPr>
          <p:grpSpPr>
            <a:xfrm>
              <a:off x="36165921" y="18096979"/>
              <a:ext cx="5286874" cy="3688545"/>
              <a:chOff x="32853694" y="21573659"/>
              <a:chExt cx="4571853" cy="3840071"/>
            </a:xfrm>
          </p:grpSpPr>
          <p:sp>
            <p:nvSpPr>
              <p:cNvPr id="154" name="TextBox 153"/>
              <p:cNvSpPr txBox="1"/>
              <p:nvPr/>
            </p:nvSpPr>
            <p:spPr>
              <a:xfrm>
                <a:off x="32853694" y="21573659"/>
                <a:ext cx="1488296" cy="400109"/>
              </a:xfrm>
              <a:prstGeom prst="rect">
                <a:avLst/>
              </a:prstGeom>
              <a:noFill/>
            </p:spPr>
            <p:txBody>
              <a:bodyPr wrap="square" rtlCol="0">
                <a:spAutoFit/>
              </a:bodyPr>
              <a:lstStyle/>
              <a:p>
                <a:r>
                  <a:rPr lang="en-US" sz="2000" b="1" dirty="0" smtClean="0">
                    <a:solidFill>
                      <a:srgbClr val="C00000"/>
                    </a:solidFill>
                  </a:rPr>
                  <a:t>L1</a:t>
                </a:r>
                <a:endParaRPr lang="en-US" sz="2000" b="1" dirty="0">
                  <a:solidFill>
                    <a:srgbClr val="C00000"/>
                  </a:solidFill>
                </a:endParaRPr>
              </a:p>
            </p:txBody>
          </p:sp>
          <p:sp>
            <p:nvSpPr>
              <p:cNvPr id="155" name="TextBox 154"/>
              <p:cNvSpPr txBox="1"/>
              <p:nvPr/>
            </p:nvSpPr>
            <p:spPr>
              <a:xfrm>
                <a:off x="35932031" y="21595357"/>
                <a:ext cx="1488296" cy="400110"/>
              </a:xfrm>
              <a:prstGeom prst="rect">
                <a:avLst/>
              </a:prstGeom>
              <a:noFill/>
            </p:spPr>
            <p:txBody>
              <a:bodyPr wrap="square" rtlCol="0">
                <a:spAutoFit/>
              </a:bodyPr>
              <a:lstStyle/>
              <a:p>
                <a:r>
                  <a:rPr lang="en-US" sz="2000" b="1" dirty="0" smtClean="0">
                    <a:solidFill>
                      <a:srgbClr val="C00000"/>
                    </a:solidFill>
                  </a:rPr>
                  <a:t>L2</a:t>
                </a:r>
                <a:endParaRPr lang="en-US" sz="2000" b="1" dirty="0">
                  <a:solidFill>
                    <a:srgbClr val="C00000"/>
                  </a:solidFill>
                </a:endParaRPr>
              </a:p>
            </p:txBody>
          </p:sp>
          <p:sp>
            <p:nvSpPr>
              <p:cNvPr id="158" name="TextBox 157"/>
              <p:cNvSpPr txBox="1"/>
              <p:nvPr/>
            </p:nvSpPr>
            <p:spPr>
              <a:xfrm>
                <a:off x="32868415" y="24945737"/>
                <a:ext cx="1374439" cy="467993"/>
              </a:xfrm>
              <a:prstGeom prst="rect">
                <a:avLst/>
              </a:prstGeom>
              <a:noFill/>
            </p:spPr>
            <p:txBody>
              <a:bodyPr wrap="square" rtlCol="0">
                <a:spAutoFit/>
              </a:bodyPr>
              <a:lstStyle/>
              <a:p>
                <a:r>
                  <a:rPr lang="en-US" sz="2000" b="1" dirty="0" smtClean="0">
                    <a:solidFill>
                      <a:srgbClr val="C00000"/>
                    </a:solidFill>
                  </a:rPr>
                  <a:t>L4</a:t>
                </a:r>
                <a:endParaRPr lang="en-US" sz="2000" b="1" dirty="0">
                  <a:solidFill>
                    <a:srgbClr val="C00000"/>
                  </a:solidFill>
                </a:endParaRPr>
              </a:p>
            </p:txBody>
          </p:sp>
          <p:sp>
            <p:nvSpPr>
              <p:cNvPr id="160" name="TextBox 159"/>
              <p:cNvSpPr txBox="1"/>
              <p:nvPr/>
            </p:nvSpPr>
            <p:spPr>
              <a:xfrm>
                <a:off x="35937251" y="24953509"/>
                <a:ext cx="1488296" cy="400110"/>
              </a:xfrm>
              <a:prstGeom prst="rect">
                <a:avLst/>
              </a:prstGeom>
              <a:noFill/>
            </p:spPr>
            <p:txBody>
              <a:bodyPr wrap="square" rtlCol="0">
                <a:spAutoFit/>
              </a:bodyPr>
              <a:lstStyle/>
              <a:p>
                <a:r>
                  <a:rPr lang="en-US" sz="2000" b="1" dirty="0" smtClean="0">
                    <a:solidFill>
                      <a:srgbClr val="C00000"/>
                    </a:solidFill>
                  </a:rPr>
                  <a:t>L8</a:t>
                </a:r>
                <a:endParaRPr lang="en-US" sz="2000" b="1" dirty="0">
                  <a:solidFill>
                    <a:srgbClr val="C00000"/>
                  </a:solidFill>
                </a:endParaRPr>
              </a:p>
            </p:txBody>
          </p:sp>
        </p:grpSp>
      </p:grpSp>
      <p:pic>
        <p:nvPicPr>
          <p:cNvPr id="233" name="Picture 232"/>
          <p:cNvPicPr>
            <a:picLocks noChangeAspect="1"/>
          </p:cNvPicPr>
          <p:nvPr/>
        </p:nvPicPr>
        <p:blipFill>
          <a:blip r:embed="rId38"/>
          <a:stretch>
            <a:fillRect/>
          </a:stretch>
        </p:blipFill>
        <p:spPr>
          <a:xfrm>
            <a:off x="40648562" y="609600"/>
            <a:ext cx="2937838" cy="2937838"/>
          </a:xfrm>
          <a:prstGeom prst="rect">
            <a:avLst/>
          </a:prstGeom>
        </p:spPr>
      </p:pic>
      <p:pic>
        <p:nvPicPr>
          <p:cNvPr id="5" name="Picture 4"/>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13792200" y="27546911"/>
            <a:ext cx="7300200" cy="3470954"/>
          </a:xfrm>
          <a:prstGeom prst="rect">
            <a:avLst/>
          </a:prstGeom>
        </p:spPr>
      </p:pic>
      <p:sp>
        <p:nvSpPr>
          <p:cNvPr id="133" name="TextBox 132"/>
          <p:cNvSpPr txBox="1"/>
          <p:nvPr/>
        </p:nvSpPr>
        <p:spPr>
          <a:xfrm>
            <a:off x="20719847" y="30765690"/>
            <a:ext cx="1114974" cy="400110"/>
          </a:xfrm>
          <a:prstGeom prst="rect">
            <a:avLst/>
          </a:prstGeom>
          <a:noFill/>
        </p:spPr>
        <p:txBody>
          <a:bodyPr wrap="square" rtlCol="0">
            <a:spAutoFit/>
          </a:bodyPr>
          <a:lstStyle/>
          <a:p>
            <a:r>
              <a:rPr lang="en-US" sz="2000" smtClean="0"/>
              <a:t>%</a:t>
            </a:r>
            <a:endParaRPr lang="en-US" sz="2000" dirty="0"/>
          </a:p>
        </p:txBody>
      </p:sp>
      <p:sp>
        <p:nvSpPr>
          <p:cNvPr id="36" name="TextBox 35"/>
          <p:cNvSpPr txBox="1"/>
          <p:nvPr/>
        </p:nvSpPr>
        <p:spPr>
          <a:xfrm>
            <a:off x="13240414" y="30923008"/>
            <a:ext cx="7659645" cy="461665"/>
          </a:xfrm>
          <a:prstGeom prst="rect">
            <a:avLst/>
          </a:prstGeom>
          <a:noFill/>
        </p:spPr>
        <p:txBody>
          <a:bodyPr wrap="square" rtlCol="0">
            <a:spAutoFit/>
          </a:bodyPr>
          <a:lstStyle/>
          <a:p>
            <a:r>
              <a:rPr lang="en-US" sz="2400" b="1" dirty="0" smtClean="0"/>
              <a:t>L1: 1 monolayer;  L8: 8 monolayers</a:t>
            </a:r>
            <a:endParaRPr lang="en-US" sz="2400" b="1" dirty="0"/>
          </a:p>
        </p:txBody>
      </p:sp>
      <p:sp>
        <p:nvSpPr>
          <p:cNvPr id="202" name="TextBox 201"/>
          <p:cNvSpPr txBox="1"/>
          <p:nvPr/>
        </p:nvSpPr>
        <p:spPr>
          <a:xfrm>
            <a:off x="11984121" y="28955459"/>
            <a:ext cx="3052024" cy="381541"/>
          </a:xfrm>
          <a:prstGeom prst="rect">
            <a:avLst/>
          </a:prstGeom>
          <a:noFill/>
        </p:spPr>
        <p:txBody>
          <a:bodyPr wrap="square" rtlCol="0">
            <a:spAutoFit/>
          </a:bodyPr>
          <a:lstStyle/>
          <a:p>
            <a:r>
              <a:rPr lang="en-US" sz="2400" b="1" dirty="0" smtClean="0"/>
              <a:t>(L1– L8) / L8</a:t>
            </a:r>
            <a:endParaRPr lang="en-US" sz="2400" b="1" dirty="0"/>
          </a:p>
        </p:txBody>
      </p:sp>
      <p:sp>
        <p:nvSpPr>
          <p:cNvPr id="136" name="TextBox 135"/>
          <p:cNvSpPr txBox="1"/>
          <p:nvPr/>
        </p:nvSpPr>
        <p:spPr>
          <a:xfrm>
            <a:off x="14478000" y="27279600"/>
            <a:ext cx="5767435" cy="461665"/>
          </a:xfrm>
          <a:prstGeom prst="rect">
            <a:avLst/>
          </a:prstGeom>
          <a:solidFill>
            <a:schemeClr val="bg1"/>
          </a:solidFill>
        </p:spPr>
        <p:txBody>
          <a:bodyPr wrap="square" rtlCol="0">
            <a:spAutoFit/>
          </a:bodyPr>
          <a:lstStyle/>
          <a:p>
            <a:r>
              <a:rPr lang="en-US" sz="2400" b="1" dirty="0" smtClean="0"/>
              <a:t>Relative Difference  (992hPa) </a:t>
            </a:r>
            <a:endParaRPr lang="en-US" sz="2400" b="1" dirty="0"/>
          </a:p>
        </p:txBody>
      </p:sp>
      <p:sp>
        <p:nvSpPr>
          <p:cNvPr id="137" name="TextBox 136"/>
          <p:cNvSpPr txBox="1"/>
          <p:nvPr/>
        </p:nvSpPr>
        <p:spPr>
          <a:xfrm>
            <a:off x="11808608" y="7162800"/>
            <a:ext cx="9984592" cy="1292662"/>
          </a:xfrm>
          <a:prstGeom prst="rect">
            <a:avLst/>
          </a:prstGeom>
          <a:noFill/>
        </p:spPr>
        <p:txBody>
          <a:bodyPr wrap="square" rtlCol="0">
            <a:spAutoFit/>
          </a:bodyPr>
          <a:lstStyle/>
          <a:p>
            <a:pPr marL="457200" indent="-457200">
              <a:buFont typeface="Arial" charset="0"/>
              <a:buChar char="•"/>
            </a:pPr>
            <a:r>
              <a:rPr kumimoji="1" lang="en-US" altLang="zh-CN" sz="2600" dirty="0" smtClean="0">
                <a:ea typeface="Arial" charset="0"/>
                <a:cs typeface="Arial" charset="0"/>
              </a:rPr>
              <a:t>Version: CESM1_2_2_CAMChem</a:t>
            </a:r>
          </a:p>
          <a:p>
            <a:pPr marL="457200" indent="-457200">
              <a:buFont typeface="Arial" charset="0"/>
              <a:buChar char="•"/>
            </a:pPr>
            <a:r>
              <a:rPr kumimoji="1" lang="en-US" altLang="zh-CN" sz="2600" dirty="0" err="1" smtClean="0">
                <a:ea typeface="Arial" charset="0"/>
                <a:cs typeface="Arial" charset="0"/>
              </a:rPr>
              <a:t>Compset</a:t>
            </a:r>
            <a:r>
              <a:rPr kumimoji="1" lang="en-US" altLang="zh-CN" sz="2600" dirty="0">
                <a:ea typeface="Arial" charset="0"/>
                <a:cs typeface="Arial" charset="0"/>
              </a:rPr>
              <a:t>: </a:t>
            </a:r>
            <a:r>
              <a:rPr kumimoji="1" lang="en-US" altLang="zh-CN" sz="2600" dirty="0" smtClean="0">
                <a:ea typeface="Arial" charset="0"/>
                <a:cs typeface="Arial" charset="0"/>
              </a:rPr>
              <a:t>MAM4 + interactive chemistry + </a:t>
            </a:r>
            <a:r>
              <a:rPr lang="en-US" altLang="zh-CN" sz="2600" dirty="0">
                <a:ea typeface="Arial" charset="0"/>
                <a:cs typeface="Arial" charset="0"/>
              </a:rPr>
              <a:t>offline meteorology</a:t>
            </a:r>
            <a:endParaRPr kumimoji="1" lang="en-US" altLang="zh-CN" sz="2600" dirty="0" smtClean="0">
              <a:ea typeface="Arial" charset="0"/>
              <a:cs typeface="Arial" charset="0"/>
            </a:endParaRPr>
          </a:p>
          <a:p>
            <a:pPr marL="457200" indent="-457200">
              <a:buFont typeface="Arial" charset="0"/>
              <a:buChar char="•"/>
            </a:pPr>
            <a:r>
              <a:rPr kumimoji="1" lang="en-US" altLang="zh-CN" sz="2600" dirty="0" smtClean="0">
                <a:ea typeface="Arial" charset="0"/>
                <a:cs typeface="Arial" charset="0"/>
              </a:rPr>
              <a:t>Time </a:t>
            </a:r>
            <a:r>
              <a:rPr kumimoji="1" lang="en-US" altLang="zh-CN" sz="2600" dirty="0">
                <a:ea typeface="Arial" charset="0"/>
                <a:cs typeface="Arial" charset="0"/>
              </a:rPr>
              <a:t>period: </a:t>
            </a:r>
            <a:r>
              <a:rPr kumimoji="1" lang="en-US" altLang="zh-CN" sz="2600" dirty="0" smtClean="0">
                <a:ea typeface="Arial" charset="0"/>
                <a:cs typeface="Arial" charset="0"/>
              </a:rPr>
              <a:t>January 2010 – December 2010</a:t>
            </a:r>
            <a:endParaRPr lang="en-US" altLang="zh-CN" sz="2600" dirty="0">
              <a:ea typeface="Arial" charset="0"/>
              <a:cs typeface="Arial" charset="0"/>
            </a:endParaRPr>
          </a:p>
        </p:txBody>
      </p:sp>
      <p:sp>
        <p:nvSpPr>
          <p:cNvPr id="139" name="TextBox 138"/>
          <p:cNvSpPr txBox="1"/>
          <p:nvPr/>
        </p:nvSpPr>
        <p:spPr>
          <a:xfrm>
            <a:off x="31746228" y="20992819"/>
            <a:ext cx="698539" cy="338554"/>
          </a:xfrm>
          <a:prstGeom prst="rect">
            <a:avLst/>
          </a:prstGeom>
          <a:noFill/>
        </p:spPr>
        <p:txBody>
          <a:bodyPr wrap="square" rtlCol="0">
            <a:spAutoFit/>
          </a:bodyPr>
          <a:lstStyle/>
          <a:p>
            <a:r>
              <a:rPr lang="en-US" sz="1600" dirty="0"/>
              <a:t>%</a:t>
            </a:r>
          </a:p>
        </p:txBody>
      </p:sp>
      <p:pic>
        <p:nvPicPr>
          <p:cNvPr id="235" name="Picture 234"/>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29118852" y="9093200"/>
            <a:ext cx="3151848" cy="2761212"/>
          </a:xfrm>
          <a:prstGeom prst="rect">
            <a:avLst/>
          </a:prstGeom>
        </p:spPr>
      </p:pic>
      <p:pic>
        <p:nvPicPr>
          <p:cNvPr id="234" name="Picture 233"/>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26605687" y="9064454"/>
            <a:ext cx="3170641" cy="2838323"/>
          </a:xfrm>
          <a:prstGeom prst="rect">
            <a:avLst/>
          </a:prstGeom>
        </p:spPr>
      </p:pic>
      <p:pic>
        <p:nvPicPr>
          <p:cNvPr id="236" name="Picture 235"/>
          <p:cNvPicPr>
            <a:picLocks noChangeAspect="1"/>
          </p:cNvPicPr>
          <p:nvPr/>
        </p:nvPicPr>
        <p:blipFill>
          <a:blip r:embed="rId42">
            <a:extLst>
              <a:ext uri="{28A0092B-C50C-407E-A947-70E740481C1C}">
                <a14:useLocalDpi xmlns:a14="http://schemas.microsoft.com/office/drawing/2010/main" val="0"/>
              </a:ext>
            </a:extLst>
          </a:blip>
          <a:stretch>
            <a:fillRect/>
          </a:stretch>
        </p:blipFill>
        <p:spPr>
          <a:xfrm>
            <a:off x="24127013" y="9086969"/>
            <a:ext cx="3038287" cy="2782832"/>
          </a:xfrm>
          <a:prstGeom prst="rect">
            <a:avLst/>
          </a:prstGeom>
        </p:spPr>
      </p:pic>
      <p:sp>
        <p:nvSpPr>
          <p:cNvPr id="147" name="TextBox 146"/>
          <p:cNvSpPr txBox="1"/>
          <p:nvPr/>
        </p:nvSpPr>
        <p:spPr>
          <a:xfrm>
            <a:off x="26365200" y="10837331"/>
            <a:ext cx="429776" cy="516469"/>
          </a:xfrm>
          <a:prstGeom prst="rect">
            <a:avLst/>
          </a:prstGeom>
          <a:noFill/>
        </p:spPr>
        <p:txBody>
          <a:bodyPr wrap="square" rtlCol="0">
            <a:spAutoFit/>
          </a:bodyPr>
          <a:lstStyle/>
          <a:p>
            <a:r>
              <a:rPr lang="en-US" sz="2800" b="1" dirty="0" smtClean="0"/>
              <a:t>1</a:t>
            </a:r>
            <a:endParaRPr lang="en-US" sz="2800" b="1" dirty="0"/>
          </a:p>
        </p:txBody>
      </p:sp>
      <p:sp>
        <p:nvSpPr>
          <p:cNvPr id="148" name="TextBox 147"/>
          <p:cNvSpPr txBox="1"/>
          <p:nvPr/>
        </p:nvSpPr>
        <p:spPr>
          <a:xfrm>
            <a:off x="28921819" y="10803752"/>
            <a:ext cx="429776" cy="516469"/>
          </a:xfrm>
          <a:prstGeom prst="rect">
            <a:avLst/>
          </a:prstGeom>
          <a:noFill/>
        </p:spPr>
        <p:txBody>
          <a:bodyPr wrap="square" rtlCol="0">
            <a:spAutoFit/>
          </a:bodyPr>
          <a:lstStyle/>
          <a:p>
            <a:r>
              <a:rPr lang="en-US" sz="2800" b="1" dirty="0"/>
              <a:t>2</a:t>
            </a:r>
          </a:p>
        </p:txBody>
      </p:sp>
      <p:sp>
        <p:nvSpPr>
          <p:cNvPr id="149" name="TextBox 148"/>
          <p:cNvSpPr txBox="1"/>
          <p:nvPr/>
        </p:nvSpPr>
        <p:spPr>
          <a:xfrm>
            <a:off x="31447702" y="10803762"/>
            <a:ext cx="429776" cy="516469"/>
          </a:xfrm>
          <a:prstGeom prst="rect">
            <a:avLst/>
          </a:prstGeom>
          <a:noFill/>
        </p:spPr>
        <p:txBody>
          <a:bodyPr wrap="square" rtlCol="0">
            <a:spAutoFit/>
          </a:bodyPr>
          <a:lstStyle/>
          <a:p>
            <a:r>
              <a:rPr lang="en-US" sz="2800" b="1" dirty="0"/>
              <a:t>3</a:t>
            </a:r>
          </a:p>
        </p:txBody>
      </p:sp>
      <p:pic>
        <p:nvPicPr>
          <p:cNvPr id="237" name="Picture 236"/>
          <p:cNvPicPr>
            <a:picLocks noChangeAspect="1"/>
          </p:cNvPicPr>
          <p:nvPr/>
        </p:nvPicPr>
        <p:blipFill>
          <a:blip r:embed="rId43">
            <a:extLst>
              <a:ext uri="{28A0092B-C50C-407E-A947-70E740481C1C}">
                <a14:useLocalDpi xmlns:a14="http://schemas.microsoft.com/office/drawing/2010/main" val="0"/>
              </a:ext>
            </a:extLst>
          </a:blip>
          <a:stretch>
            <a:fillRect/>
          </a:stretch>
        </p:blipFill>
        <p:spPr>
          <a:xfrm>
            <a:off x="29136706" y="6271205"/>
            <a:ext cx="3072241" cy="2758095"/>
          </a:xfrm>
          <a:prstGeom prst="rect">
            <a:avLst/>
          </a:prstGeom>
        </p:spPr>
      </p:pic>
      <p:pic>
        <p:nvPicPr>
          <p:cNvPr id="238" name="Picture 237"/>
          <p:cNvPicPr>
            <a:picLocks noChangeAspect="1"/>
          </p:cNvPicPr>
          <p:nvPr/>
        </p:nvPicPr>
        <p:blipFill>
          <a:blip r:embed="rId44">
            <a:extLst>
              <a:ext uri="{28A0092B-C50C-407E-A947-70E740481C1C}">
                <a14:useLocalDpi xmlns:a14="http://schemas.microsoft.com/office/drawing/2010/main" val="0"/>
              </a:ext>
            </a:extLst>
          </a:blip>
          <a:stretch>
            <a:fillRect/>
          </a:stretch>
        </p:blipFill>
        <p:spPr>
          <a:xfrm>
            <a:off x="26605686" y="6275616"/>
            <a:ext cx="3090334" cy="2788838"/>
          </a:xfrm>
          <a:prstGeom prst="rect">
            <a:avLst/>
          </a:prstGeom>
        </p:spPr>
      </p:pic>
      <p:pic>
        <p:nvPicPr>
          <p:cNvPr id="239" name="Picture 238"/>
          <p:cNvPicPr>
            <a:picLocks noChangeAspect="1"/>
          </p:cNvPicPr>
          <p:nvPr/>
        </p:nvPicPr>
        <p:blipFill>
          <a:blip r:embed="rId45">
            <a:extLst>
              <a:ext uri="{28A0092B-C50C-407E-A947-70E740481C1C}">
                <a14:useLocalDpi xmlns:a14="http://schemas.microsoft.com/office/drawing/2010/main" val="0"/>
              </a:ext>
            </a:extLst>
          </a:blip>
          <a:stretch>
            <a:fillRect/>
          </a:stretch>
        </p:blipFill>
        <p:spPr>
          <a:xfrm>
            <a:off x="24092517" y="6293063"/>
            <a:ext cx="3072784" cy="2785558"/>
          </a:xfrm>
          <a:prstGeom prst="rect">
            <a:avLst/>
          </a:prstGeom>
        </p:spPr>
      </p:pic>
      <p:sp>
        <p:nvSpPr>
          <p:cNvPr id="156" name="TextBox 155"/>
          <p:cNvSpPr txBox="1"/>
          <p:nvPr/>
        </p:nvSpPr>
        <p:spPr>
          <a:xfrm>
            <a:off x="26391729" y="8017930"/>
            <a:ext cx="429776" cy="516470"/>
          </a:xfrm>
          <a:prstGeom prst="rect">
            <a:avLst/>
          </a:prstGeom>
          <a:noFill/>
        </p:spPr>
        <p:txBody>
          <a:bodyPr wrap="square" rtlCol="0">
            <a:spAutoFit/>
          </a:bodyPr>
          <a:lstStyle/>
          <a:p>
            <a:r>
              <a:rPr lang="en-US" sz="2800" b="1" dirty="0" smtClean="0"/>
              <a:t>1</a:t>
            </a:r>
            <a:endParaRPr lang="en-US" sz="2800" b="1" dirty="0"/>
          </a:p>
        </p:txBody>
      </p:sp>
      <p:sp>
        <p:nvSpPr>
          <p:cNvPr id="157" name="TextBox 156"/>
          <p:cNvSpPr txBox="1"/>
          <p:nvPr/>
        </p:nvSpPr>
        <p:spPr>
          <a:xfrm>
            <a:off x="28980156" y="7990989"/>
            <a:ext cx="429776" cy="516470"/>
          </a:xfrm>
          <a:prstGeom prst="rect">
            <a:avLst/>
          </a:prstGeom>
          <a:noFill/>
        </p:spPr>
        <p:txBody>
          <a:bodyPr wrap="square" rtlCol="0">
            <a:spAutoFit/>
          </a:bodyPr>
          <a:lstStyle/>
          <a:p>
            <a:r>
              <a:rPr lang="en-US" sz="2800" b="1" dirty="0" smtClean="0"/>
              <a:t>2</a:t>
            </a:r>
            <a:endParaRPr lang="en-US" sz="2800" b="1" dirty="0"/>
          </a:p>
        </p:txBody>
      </p:sp>
      <p:sp>
        <p:nvSpPr>
          <p:cNvPr id="159" name="TextBox 158"/>
          <p:cNvSpPr txBox="1"/>
          <p:nvPr/>
        </p:nvSpPr>
        <p:spPr>
          <a:xfrm>
            <a:off x="31431996" y="7990989"/>
            <a:ext cx="429776" cy="516470"/>
          </a:xfrm>
          <a:prstGeom prst="rect">
            <a:avLst/>
          </a:prstGeom>
          <a:noFill/>
        </p:spPr>
        <p:txBody>
          <a:bodyPr wrap="square" rtlCol="0">
            <a:spAutoFit/>
          </a:bodyPr>
          <a:lstStyle/>
          <a:p>
            <a:r>
              <a:rPr lang="en-US" sz="2800" b="1" dirty="0"/>
              <a:t>3</a:t>
            </a:r>
          </a:p>
        </p:txBody>
      </p:sp>
    </p:spTree>
    <p:extLst>
      <p:ext uri="{BB962C8B-B14F-4D97-AF65-F5344CB8AC3E}">
        <p14:creationId xmlns:p14="http://schemas.microsoft.com/office/powerpoint/2010/main" val="26801055"/>
      </p:ext>
    </p:extLst>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5961</TotalTime>
  <Words>2576</Words>
  <Application>Microsoft Macintosh PowerPoint</Application>
  <PresentationFormat>Custom</PresentationFormat>
  <Paragraphs>807</Paragraphs>
  <Slides>4</Slides>
  <Notes>4</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3" baseType="lpstr">
      <vt:lpstr>Arial Black</vt:lpstr>
      <vt:lpstr>Calibri</vt:lpstr>
      <vt:lpstr>Georgia</vt:lpstr>
      <vt:lpstr>ＭＳ Ｐゴシック</vt:lpstr>
      <vt:lpstr>Times New Roman</vt:lpstr>
      <vt:lpstr>黑体</vt:lpstr>
      <vt:lpstr>Arial</vt:lpstr>
      <vt:lpstr>Office Theme</vt:lpstr>
      <vt:lpstr>Equation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Microsoft Office User</cp:lastModifiedBy>
  <cp:revision>165</cp:revision>
  <cp:lastPrinted>2009-06-18T18:06:01Z</cp:lastPrinted>
  <dcterms:created xsi:type="dcterms:W3CDTF">2017-01-08T03:06:49Z</dcterms:created>
  <dcterms:modified xsi:type="dcterms:W3CDTF">2017-01-18T06:03:22Z</dcterms:modified>
  <cp:category/>
</cp:coreProperties>
</file>